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8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9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theme/theme10.xml" ContentType="application/vnd.openxmlformats-officedocument.theme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11.xml" ContentType="application/vnd.openxmlformats-officedocument.theme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theme/theme12.xml" ContentType="application/vnd.openxmlformats-officedocument.theme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8" r:id="rId2"/>
    <p:sldMasterId id="2147483687" r:id="rId3"/>
    <p:sldMasterId id="2147483700" r:id="rId4"/>
    <p:sldMasterId id="2147483713" r:id="rId5"/>
    <p:sldMasterId id="2147483726" r:id="rId6"/>
    <p:sldMasterId id="2147483739" r:id="rId7"/>
    <p:sldMasterId id="2147483769" r:id="rId8"/>
    <p:sldMasterId id="2147483782" r:id="rId9"/>
    <p:sldMasterId id="2147483795" r:id="rId10"/>
    <p:sldMasterId id="2147483808" r:id="rId11"/>
    <p:sldMasterId id="2147483821" r:id="rId12"/>
    <p:sldMasterId id="2147483834" r:id="rId13"/>
  </p:sldMasterIdLst>
  <p:notesMasterIdLst>
    <p:notesMasterId r:id="rId33"/>
  </p:notesMasterIdLst>
  <p:handoutMasterIdLst>
    <p:handoutMasterId r:id="rId34"/>
  </p:handoutMasterIdLst>
  <p:sldIdLst>
    <p:sldId id="690" r:id="rId14"/>
    <p:sldId id="580" r:id="rId15"/>
    <p:sldId id="693" r:id="rId16"/>
    <p:sldId id="692" r:id="rId17"/>
    <p:sldId id="672" r:id="rId18"/>
    <p:sldId id="673" r:id="rId19"/>
    <p:sldId id="674" r:id="rId20"/>
    <p:sldId id="675" r:id="rId21"/>
    <p:sldId id="676" r:id="rId22"/>
    <p:sldId id="677" r:id="rId23"/>
    <p:sldId id="678" r:id="rId24"/>
    <p:sldId id="679" r:id="rId25"/>
    <p:sldId id="643" r:id="rId26"/>
    <p:sldId id="645" r:id="rId27"/>
    <p:sldId id="647" r:id="rId28"/>
    <p:sldId id="650" r:id="rId29"/>
    <p:sldId id="629" r:id="rId30"/>
    <p:sldId id="649" r:id="rId31"/>
    <p:sldId id="640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000"/>
    <a:srgbClr val="333399"/>
    <a:srgbClr val="3399FF"/>
    <a:srgbClr val="463F83"/>
    <a:srgbClr val="5850A5"/>
    <a:srgbClr val="FFCC66"/>
    <a:srgbClr val="363080"/>
    <a:srgbClr val="342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24"/>
    <p:restoredTop sz="96667" autoAdjust="0"/>
  </p:normalViewPr>
  <p:slideViewPr>
    <p:cSldViewPr>
      <p:cViewPr varScale="1">
        <p:scale>
          <a:sx n="76" d="100"/>
          <a:sy n="76" d="100"/>
        </p:scale>
        <p:origin x="17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9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139" d="100"/>
          <a:sy n="139" d="100"/>
        </p:scale>
        <p:origin x="1376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2F53F2-1F7E-2D4C-A399-05B4660DB6C3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1DAB7553-E563-964E-8BA6-0633CF8DD01B}">
      <dgm:prSet phldrT="[Text]" custT="1"/>
      <dgm:spPr>
        <a:solidFill>
          <a:srgbClr val="C00000"/>
        </a:solidFill>
        <a:ln w="34925">
          <a:solidFill>
            <a:schemeClr val="accent6"/>
          </a:solidFill>
        </a:ln>
      </dgm:spPr>
      <dgm:t>
        <a:bodyPr/>
        <a:lstStyle/>
        <a:p>
          <a:r>
            <a:rPr lang="en-US" sz="2800" dirty="0"/>
            <a:t>Critical</a:t>
          </a:r>
        </a:p>
        <a:p>
          <a:r>
            <a:rPr lang="en-US" sz="2400" dirty="0"/>
            <a:t>Jan 2016</a:t>
          </a:r>
        </a:p>
      </dgm:t>
    </dgm:pt>
    <dgm:pt modelId="{59690731-4FF4-AD46-AF16-4CBAF2CFAAFB}" type="parTrans" cxnId="{E33D6FC5-067B-684A-A9A6-62B507EA053B}">
      <dgm:prSet/>
      <dgm:spPr/>
      <dgm:t>
        <a:bodyPr/>
        <a:lstStyle/>
        <a:p>
          <a:endParaRPr lang="en-US"/>
        </a:p>
      </dgm:t>
    </dgm:pt>
    <dgm:pt modelId="{D81AFABB-2D60-EB4F-B352-C316F956E925}" type="sibTrans" cxnId="{E33D6FC5-067B-684A-A9A6-62B507EA053B}">
      <dgm:prSet/>
      <dgm:spPr/>
      <dgm:t>
        <a:bodyPr/>
        <a:lstStyle/>
        <a:p>
          <a:endParaRPr lang="en-US"/>
        </a:p>
      </dgm:t>
    </dgm:pt>
    <dgm:pt modelId="{716B9EA1-1E77-7F44-A047-093264C1600F}">
      <dgm:prSet phldrT="[Text]" custT="1"/>
      <dgm:spPr>
        <a:solidFill>
          <a:srgbClr val="FFC000"/>
        </a:solidFill>
        <a:ln w="34925">
          <a:solidFill>
            <a:schemeClr val="accent6"/>
          </a:solidFill>
        </a:ln>
      </dgm:spPr>
      <dgm:t>
        <a:bodyPr/>
        <a:lstStyle/>
        <a:p>
          <a:r>
            <a:rPr lang="en-US" sz="2800" dirty="0"/>
            <a:t>Stable</a:t>
          </a:r>
        </a:p>
        <a:p>
          <a:r>
            <a:rPr lang="en-US" sz="2400" dirty="0"/>
            <a:t>Aug 2016</a:t>
          </a:r>
        </a:p>
      </dgm:t>
    </dgm:pt>
    <dgm:pt modelId="{62C43EE1-B5B6-E941-8D63-CF2A830251BD}" type="parTrans" cxnId="{F2A90EE4-54D7-2F46-B543-170AE27C6620}">
      <dgm:prSet/>
      <dgm:spPr/>
      <dgm:t>
        <a:bodyPr/>
        <a:lstStyle/>
        <a:p>
          <a:endParaRPr lang="en-US"/>
        </a:p>
      </dgm:t>
    </dgm:pt>
    <dgm:pt modelId="{994AB55B-A91A-974A-85D0-D677B04F8073}" type="sibTrans" cxnId="{F2A90EE4-54D7-2F46-B543-170AE27C6620}">
      <dgm:prSet/>
      <dgm:spPr/>
      <dgm:t>
        <a:bodyPr/>
        <a:lstStyle/>
        <a:p>
          <a:endParaRPr lang="en-US"/>
        </a:p>
      </dgm:t>
    </dgm:pt>
    <dgm:pt modelId="{700E98CF-4379-474A-95CC-87F4273057D5}">
      <dgm:prSet phldrT="[Text]" custT="1"/>
      <dgm:spPr>
        <a:solidFill>
          <a:srgbClr val="92D050"/>
        </a:solidFill>
        <a:ln w="34925">
          <a:solidFill>
            <a:schemeClr val="accent6"/>
          </a:solidFill>
        </a:ln>
      </dgm:spPr>
      <dgm:t>
        <a:bodyPr/>
        <a:lstStyle/>
        <a:p>
          <a:r>
            <a:rPr lang="en-US" sz="2800" dirty="0"/>
            <a:t>Healthy</a:t>
          </a:r>
        </a:p>
        <a:p>
          <a:r>
            <a:rPr lang="en-US" sz="2400" dirty="0"/>
            <a:t>Aug 2017</a:t>
          </a:r>
        </a:p>
      </dgm:t>
    </dgm:pt>
    <dgm:pt modelId="{AAD300EE-6ECB-EE41-BBD6-A04028E8A4C4}" type="parTrans" cxnId="{AB4B5555-0A4B-B747-BB67-87CEFA78DC22}">
      <dgm:prSet/>
      <dgm:spPr/>
      <dgm:t>
        <a:bodyPr/>
        <a:lstStyle/>
        <a:p>
          <a:endParaRPr lang="en-US"/>
        </a:p>
      </dgm:t>
    </dgm:pt>
    <dgm:pt modelId="{972A80BC-BBC6-7840-8AD4-7788B47ACC1C}" type="sibTrans" cxnId="{AB4B5555-0A4B-B747-BB67-87CEFA78DC22}">
      <dgm:prSet/>
      <dgm:spPr/>
      <dgm:t>
        <a:bodyPr/>
        <a:lstStyle/>
        <a:p>
          <a:endParaRPr lang="en-US"/>
        </a:p>
      </dgm:t>
    </dgm:pt>
    <dgm:pt modelId="{B8BF8879-B5BC-7D4F-82AF-C131C6E63A47}">
      <dgm:prSet phldrT="[Text]" custT="1"/>
      <dgm:spPr>
        <a:solidFill>
          <a:srgbClr val="00B050"/>
        </a:solidFill>
        <a:ln w="34925">
          <a:solidFill>
            <a:schemeClr val="accent6"/>
          </a:solidFill>
        </a:ln>
      </dgm:spPr>
      <dgm:t>
        <a:bodyPr/>
        <a:lstStyle/>
        <a:p>
          <a:pPr>
            <a:lnSpc>
              <a:spcPts val="2080"/>
            </a:lnSpc>
          </a:pPr>
          <a:r>
            <a:rPr lang="en-US" sz="2400" dirty="0"/>
            <a:t>Really Good/Great</a:t>
          </a:r>
        </a:p>
        <a:p>
          <a:pPr>
            <a:lnSpc>
              <a:spcPts val="2080"/>
            </a:lnSpc>
          </a:pPr>
          <a:r>
            <a:rPr lang="en-US" sz="2400" dirty="0"/>
            <a:t>To Exceptional </a:t>
          </a:r>
        </a:p>
        <a:p>
          <a:pPr>
            <a:lnSpc>
              <a:spcPts val="2080"/>
            </a:lnSpc>
          </a:pPr>
          <a:r>
            <a:rPr lang="en-US" sz="2400" dirty="0"/>
            <a:t>2017-2020</a:t>
          </a:r>
        </a:p>
      </dgm:t>
    </dgm:pt>
    <dgm:pt modelId="{A763CA20-CA45-7845-8645-6ABD42CA006B}" type="parTrans" cxnId="{87E5B869-B52E-0243-9895-6656DEBCF724}">
      <dgm:prSet/>
      <dgm:spPr/>
      <dgm:t>
        <a:bodyPr/>
        <a:lstStyle/>
        <a:p>
          <a:endParaRPr lang="en-US"/>
        </a:p>
      </dgm:t>
    </dgm:pt>
    <dgm:pt modelId="{92829136-8FBE-BE45-8E12-EFE6E18BFA3C}" type="sibTrans" cxnId="{87E5B869-B52E-0243-9895-6656DEBCF724}">
      <dgm:prSet/>
      <dgm:spPr/>
      <dgm:t>
        <a:bodyPr/>
        <a:lstStyle/>
        <a:p>
          <a:endParaRPr lang="en-US"/>
        </a:p>
      </dgm:t>
    </dgm:pt>
    <dgm:pt modelId="{0FD4421E-41CA-294D-8560-CA858D5D87ED}" type="pres">
      <dgm:prSet presAssocID="{902F53F2-1F7E-2D4C-A399-05B4660DB6C3}" presName="CompostProcess" presStyleCnt="0">
        <dgm:presLayoutVars>
          <dgm:dir/>
          <dgm:resizeHandles val="exact"/>
        </dgm:presLayoutVars>
      </dgm:prSet>
      <dgm:spPr/>
    </dgm:pt>
    <dgm:pt modelId="{FBFFEA2D-8E3E-6F48-89BB-B45C36309DC9}" type="pres">
      <dgm:prSet presAssocID="{902F53F2-1F7E-2D4C-A399-05B4660DB6C3}" presName="arrow" presStyleLbl="bgShp" presStyleIdx="0" presStyleCnt="1" custScaleX="117647" custLinFactNeighborX="1065" custLinFactNeighborY="-320"/>
      <dgm:spPr/>
    </dgm:pt>
    <dgm:pt modelId="{DDC2B4FD-AF32-8B4C-89B1-736B21D82989}" type="pres">
      <dgm:prSet presAssocID="{902F53F2-1F7E-2D4C-A399-05B4660DB6C3}" presName="linearProcess" presStyleCnt="0"/>
      <dgm:spPr/>
    </dgm:pt>
    <dgm:pt modelId="{5930F45B-B106-8749-8EE8-B831369F1E9B}" type="pres">
      <dgm:prSet presAssocID="{1DAB7553-E563-964E-8BA6-0633CF8DD01B}" presName="textNode" presStyleLbl="node1" presStyleIdx="0" presStyleCnt="4" custScaleX="68169" custScaleY="75000" custLinFactX="500" custLinFactNeighborX="100000" custLinFactNeighborY="2095">
        <dgm:presLayoutVars>
          <dgm:bulletEnabled val="1"/>
        </dgm:presLayoutVars>
      </dgm:prSet>
      <dgm:spPr/>
    </dgm:pt>
    <dgm:pt modelId="{F019FDCF-A6E5-CF4C-AA8E-A99941A2A570}" type="pres">
      <dgm:prSet presAssocID="{D81AFABB-2D60-EB4F-B352-C316F956E925}" presName="sibTrans" presStyleCnt="0"/>
      <dgm:spPr/>
    </dgm:pt>
    <dgm:pt modelId="{8188FC27-71DC-E142-98B1-8AD8E0BEBF72}" type="pres">
      <dgm:prSet presAssocID="{716B9EA1-1E77-7F44-A047-093264C1600F}" presName="textNode" presStyleLbl="node1" presStyleIdx="1" presStyleCnt="4" custScaleX="68208" custScaleY="75000" custLinFactNeighborX="-46285" custLinFactNeighborY="2095">
        <dgm:presLayoutVars>
          <dgm:bulletEnabled val="1"/>
        </dgm:presLayoutVars>
      </dgm:prSet>
      <dgm:spPr/>
    </dgm:pt>
    <dgm:pt modelId="{16F3626F-6DCD-A741-955F-67C907F7DE2C}" type="pres">
      <dgm:prSet presAssocID="{994AB55B-A91A-974A-85D0-D677B04F8073}" presName="sibTrans" presStyleCnt="0"/>
      <dgm:spPr/>
    </dgm:pt>
    <dgm:pt modelId="{315E0937-9F01-054E-8327-0EB4B2BBC8F3}" type="pres">
      <dgm:prSet presAssocID="{700E98CF-4379-474A-95CC-87F4273057D5}" presName="textNode" presStyleLbl="node1" presStyleIdx="2" presStyleCnt="4" custScaleX="68537" custScaleY="75000" custLinFactNeighborX="-66022" custLinFactNeighborY="2585">
        <dgm:presLayoutVars>
          <dgm:bulletEnabled val="1"/>
        </dgm:presLayoutVars>
      </dgm:prSet>
      <dgm:spPr/>
    </dgm:pt>
    <dgm:pt modelId="{D84372A0-AD8B-6748-B3E7-0C9EF2F6F936}" type="pres">
      <dgm:prSet presAssocID="{972A80BC-BBC6-7840-8AD4-7788B47ACC1C}" presName="sibTrans" presStyleCnt="0"/>
      <dgm:spPr/>
    </dgm:pt>
    <dgm:pt modelId="{54E49C88-6719-3D49-BC03-E6659F91209C}" type="pres">
      <dgm:prSet presAssocID="{B8BF8879-B5BC-7D4F-82AF-C131C6E63A47}" presName="textNode" presStyleLbl="node1" presStyleIdx="3" presStyleCnt="4" custScaleX="111928" custLinFactNeighborX="-91965" custLinFactNeighborY="-1068">
        <dgm:presLayoutVars>
          <dgm:bulletEnabled val="1"/>
        </dgm:presLayoutVars>
      </dgm:prSet>
      <dgm:spPr/>
    </dgm:pt>
  </dgm:ptLst>
  <dgm:cxnLst>
    <dgm:cxn modelId="{87E5B869-B52E-0243-9895-6656DEBCF724}" srcId="{902F53F2-1F7E-2D4C-A399-05B4660DB6C3}" destId="{B8BF8879-B5BC-7D4F-82AF-C131C6E63A47}" srcOrd="3" destOrd="0" parTransId="{A763CA20-CA45-7845-8645-6ABD42CA006B}" sibTransId="{92829136-8FBE-BE45-8E12-EFE6E18BFA3C}"/>
    <dgm:cxn modelId="{AB4B5555-0A4B-B747-BB67-87CEFA78DC22}" srcId="{902F53F2-1F7E-2D4C-A399-05B4660DB6C3}" destId="{700E98CF-4379-474A-95CC-87F4273057D5}" srcOrd="2" destOrd="0" parTransId="{AAD300EE-6ECB-EE41-BBD6-A04028E8A4C4}" sibTransId="{972A80BC-BBC6-7840-8AD4-7788B47ACC1C}"/>
    <dgm:cxn modelId="{67E1C17B-BF52-1F4F-BA7F-42D665020110}" type="presOf" srcId="{700E98CF-4379-474A-95CC-87F4273057D5}" destId="{315E0937-9F01-054E-8327-0EB4B2BBC8F3}" srcOrd="0" destOrd="0" presId="urn:microsoft.com/office/officeart/2005/8/layout/hProcess9"/>
    <dgm:cxn modelId="{BBB8007E-F9B8-9C4B-9FBD-118A593C818F}" type="presOf" srcId="{B8BF8879-B5BC-7D4F-82AF-C131C6E63A47}" destId="{54E49C88-6719-3D49-BC03-E6659F91209C}" srcOrd="0" destOrd="0" presId="urn:microsoft.com/office/officeart/2005/8/layout/hProcess9"/>
    <dgm:cxn modelId="{627715B0-7A1D-5540-B6B3-085F2450B38B}" type="presOf" srcId="{902F53F2-1F7E-2D4C-A399-05B4660DB6C3}" destId="{0FD4421E-41CA-294D-8560-CA858D5D87ED}" srcOrd="0" destOrd="0" presId="urn:microsoft.com/office/officeart/2005/8/layout/hProcess9"/>
    <dgm:cxn modelId="{E33D6FC5-067B-684A-A9A6-62B507EA053B}" srcId="{902F53F2-1F7E-2D4C-A399-05B4660DB6C3}" destId="{1DAB7553-E563-964E-8BA6-0633CF8DD01B}" srcOrd="0" destOrd="0" parTransId="{59690731-4FF4-AD46-AF16-4CBAF2CFAAFB}" sibTransId="{D81AFABB-2D60-EB4F-B352-C316F956E925}"/>
    <dgm:cxn modelId="{F2A90EE4-54D7-2F46-B543-170AE27C6620}" srcId="{902F53F2-1F7E-2D4C-A399-05B4660DB6C3}" destId="{716B9EA1-1E77-7F44-A047-093264C1600F}" srcOrd="1" destOrd="0" parTransId="{62C43EE1-B5B6-E941-8D63-CF2A830251BD}" sibTransId="{994AB55B-A91A-974A-85D0-D677B04F8073}"/>
    <dgm:cxn modelId="{AE370AEA-7F5C-9049-AAE2-B16FB9B1BF7C}" type="presOf" srcId="{1DAB7553-E563-964E-8BA6-0633CF8DD01B}" destId="{5930F45B-B106-8749-8EE8-B831369F1E9B}" srcOrd="0" destOrd="0" presId="urn:microsoft.com/office/officeart/2005/8/layout/hProcess9"/>
    <dgm:cxn modelId="{A95BC4F0-3A57-354D-9D52-B3B7958BCFE2}" type="presOf" srcId="{716B9EA1-1E77-7F44-A047-093264C1600F}" destId="{8188FC27-71DC-E142-98B1-8AD8E0BEBF72}" srcOrd="0" destOrd="0" presId="urn:microsoft.com/office/officeart/2005/8/layout/hProcess9"/>
    <dgm:cxn modelId="{923472D9-0FE1-6C49-937F-4E7D725BC69C}" type="presParOf" srcId="{0FD4421E-41CA-294D-8560-CA858D5D87ED}" destId="{FBFFEA2D-8E3E-6F48-89BB-B45C36309DC9}" srcOrd="0" destOrd="0" presId="urn:microsoft.com/office/officeart/2005/8/layout/hProcess9"/>
    <dgm:cxn modelId="{9DAD9C56-4288-E04A-A812-7C4941B38058}" type="presParOf" srcId="{0FD4421E-41CA-294D-8560-CA858D5D87ED}" destId="{DDC2B4FD-AF32-8B4C-89B1-736B21D82989}" srcOrd="1" destOrd="0" presId="urn:microsoft.com/office/officeart/2005/8/layout/hProcess9"/>
    <dgm:cxn modelId="{09094B58-DEB5-714D-B8A9-11389B058167}" type="presParOf" srcId="{DDC2B4FD-AF32-8B4C-89B1-736B21D82989}" destId="{5930F45B-B106-8749-8EE8-B831369F1E9B}" srcOrd="0" destOrd="0" presId="urn:microsoft.com/office/officeart/2005/8/layout/hProcess9"/>
    <dgm:cxn modelId="{F6438423-86FE-1641-8369-8A82C2FACCC4}" type="presParOf" srcId="{DDC2B4FD-AF32-8B4C-89B1-736B21D82989}" destId="{F019FDCF-A6E5-CF4C-AA8E-A99941A2A570}" srcOrd="1" destOrd="0" presId="urn:microsoft.com/office/officeart/2005/8/layout/hProcess9"/>
    <dgm:cxn modelId="{5B7FC524-3DD2-9F4C-AE68-11693B6DCB21}" type="presParOf" srcId="{DDC2B4FD-AF32-8B4C-89B1-736B21D82989}" destId="{8188FC27-71DC-E142-98B1-8AD8E0BEBF72}" srcOrd="2" destOrd="0" presId="urn:microsoft.com/office/officeart/2005/8/layout/hProcess9"/>
    <dgm:cxn modelId="{303BB869-038C-C14E-88E3-B8F0547D7B66}" type="presParOf" srcId="{DDC2B4FD-AF32-8B4C-89B1-736B21D82989}" destId="{16F3626F-6DCD-A741-955F-67C907F7DE2C}" srcOrd="3" destOrd="0" presId="urn:microsoft.com/office/officeart/2005/8/layout/hProcess9"/>
    <dgm:cxn modelId="{F71FD549-160F-D24A-AAC1-A0EFC3E395A5}" type="presParOf" srcId="{DDC2B4FD-AF32-8B4C-89B1-736B21D82989}" destId="{315E0937-9F01-054E-8327-0EB4B2BBC8F3}" srcOrd="4" destOrd="0" presId="urn:microsoft.com/office/officeart/2005/8/layout/hProcess9"/>
    <dgm:cxn modelId="{9630116D-CB5C-1346-997C-88A1A09B9088}" type="presParOf" srcId="{DDC2B4FD-AF32-8B4C-89B1-736B21D82989}" destId="{D84372A0-AD8B-6748-B3E7-0C9EF2F6F936}" srcOrd="5" destOrd="0" presId="urn:microsoft.com/office/officeart/2005/8/layout/hProcess9"/>
    <dgm:cxn modelId="{75C22E33-439E-2B43-85E6-C50CEEE03E36}" type="presParOf" srcId="{DDC2B4FD-AF32-8B4C-89B1-736B21D82989}" destId="{54E49C88-6719-3D49-BC03-E6659F91209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FFEA2D-8E3E-6F48-89BB-B45C36309DC9}">
      <dsp:nvSpPr>
        <dsp:cNvPr id="0" name=""/>
        <dsp:cNvSpPr/>
      </dsp:nvSpPr>
      <dsp:spPr>
        <a:xfrm>
          <a:off x="4" y="0"/>
          <a:ext cx="8924631" cy="43941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930F45B-B106-8749-8EE8-B831369F1E9B}">
      <dsp:nvSpPr>
        <dsp:cNvPr id="0" name=""/>
        <dsp:cNvSpPr/>
      </dsp:nvSpPr>
      <dsp:spPr>
        <a:xfrm>
          <a:off x="406405" y="1574793"/>
          <a:ext cx="1666400" cy="1318259"/>
        </a:xfrm>
        <a:prstGeom prst="roundRect">
          <a:avLst/>
        </a:prstGeom>
        <a:solidFill>
          <a:srgbClr val="C00000"/>
        </a:solidFill>
        <a:ln w="34925">
          <a:solidFill>
            <a:schemeClr val="accent6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Critical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Jan 2016</a:t>
          </a:r>
        </a:p>
      </dsp:txBody>
      <dsp:txXfrm>
        <a:off x="470757" y="1639145"/>
        <a:ext cx="1537696" cy="1189555"/>
      </dsp:txXfrm>
    </dsp:sp>
    <dsp:sp modelId="{8188FC27-71DC-E142-98B1-8AD8E0BEBF72}">
      <dsp:nvSpPr>
        <dsp:cNvPr id="0" name=""/>
        <dsp:cNvSpPr/>
      </dsp:nvSpPr>
      <dsp:spPr>
        <a:xfrm>
          <a:off x="1879600" y="1574793"/>
          <a:ext cx="1667354" cy="1318259"/>
        </a:xfrm>
        <a:prstGeom prst="roundRect">
          <a:avLst/>
        </a:prstGeom>
        <a:solidFill>
          <a:srgbClr val="FFC000"/>
        </a:solidFill>
        <a:ln w="34925">
          <a:solidFill>
            <a:schemeClr val="accent6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Stable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Aug 2016</a:t>
          </a:r>
        </a:p>
      </dsp:txBody>
      <dsp:txXfrm>
        <a:off x="1943952" y="1639145"/>
        <a:ext cx="1538650" cy="1189555"/>
      </dsp:txXfrm>
    </dsp:sp>
    <dsp:sp modelId="{315E0937-9F01-054E-8327-0EB4B2BBC8F3}">
      <dsp:nvSpPr>
        <dsp:cNvPr id="0" name=""/>
        <dsp:cNvSpPr/>
      </dsp:nvSpPr>
      <dsp:spPr>
        <a:xfrm>
          <a:off x="3860799" y="1583405"/>
          <a:ext cx="1675396" cy="1318259"/>
        </a:xfrm>
        <a:prstGeom prst="roundRect">
          <a:avLst/>
        </a:prstGeom>
        <a:solidFill>
          <a:srgbClr val="92D050"/>
        </a:solidFill>
        <a:ln w="34925">
          <a:solidFill>
            <a:schemeClr val="accent6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Healthy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Aug 2017</a:t>
          </a:r>
        </a:p>
      </dsp:txBody>
      <dsp:txXfrm>
        <a:off x="3925151" y="1647757"/>
        <a:ext cx="1546692" cy="1189555"/>
      </dsp:txXfrm>
    </dsp:sp>
    <dsp:sp modelId="{54E49C88-6719-3D49-BC03-E6659F91209C}">
      <dsp:nvSpPr>
        <dsp:cNvPr id="0" name=""/>
        <dsp:cNvSpPr/>
      </dsp:nvSpPr>
      <dsp:spPr>
        <a:xfrm>
          <a:off x="5825775" y="1299487"/>
          <a:ext cx="2736095" cy="1757679"/>
        </a:xfrm>
        <a:prstGeom prst="roundRect">
          <a:avLst/>
        </a:prstGeom>
        <a:solidFill>
          <a:srgbClr val="00B050"/>
        </a:solidFill>
        <a:ln w="34925">
          <a:solidFill>
            <a:schemeClr val="accent6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ts val="208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Really Good/Great</a:t>
          </a:r>
        </a:p>
        <a:p>
          <a:pPr marL="0" lvl="0" indent="0" algn="ctr" defTabSz="1066800">
            <a:lnSpc>
              <a:spcPts val="208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To Exceptional </a:t>
          </a:r>
        </a:p>
        <a:p>
          <a:pPr marL="0" lvl="0" indent="0" algn="ctr" defTabSz="1066800">
            <a:lnSpc>
              <a:spcPts val="208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2017-2020</a:t>
          </a:r>
        </a:p>
      </dsp:txBody>
      <dsp:txXfrm>
        <a:off x="5911578" y="1385290"/>
        <a:ext cx="2564489" cy="1586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39AC2E8-D19E-4C07-AAAA-742E200EF3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437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D70FEF-152B-4EC9-B74A-9767A0592E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9691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5"/>
          <p:cNvSpPr>
            <a:spLocks/>
          </p:cNvSpPr>
          <p:nvPr/>
        </p:nvSpPr>
        <p:spPr bwMode="auto">
          <a:xfrm>
            <a:off x="-14288" y="2395538"/>
            <a:ext cx="8993188" cy="2363787"/>
          </a:xfrm>
          <a:custGeom>
            <a:avLst/>
            <a:gdLst>
              <a:gd name="T0" fmla="*/ 7947026 w 5006"/>
              <a:gd name="T1" fmla="*/ 954087 h 1489"/>
              <a:gd name="T2" fmla="*/ 6834188 w 5006"/>
              <a:gd name="T3" fmla="*/ 0 h 1489"/>
              <a:gd name="T4" fmla="*/ 6780213 w 5006"/>
              <a:gd name="T5" fmla="*/ 560387 h 1489"/>
              <a:gd name="T6" fmla="*/ 5646738 w 5006"/>
              <a:gd name="T7" fmla="*/ 582612 h 1489"/>
              <a:gd name="T8" fmla="*/ 4178301 w 5006"/>
              <a:gd name="T9" fmla="*/ 1997075 h 1489"/>
              <a:gd name="T10" fmla="*/ 0 w 5006"/>
              <a:gd name="T11" fmla="*/ 1997075 h 1489"/>
              <a:gd name="T12" fmla="*/ 0 w 5006"/>
              <a:gd name="T13" fmla="*/ 1997075 h 1489"/>
              <a:gd name="T14" fmla="*/ 0 w 5006"/>
              <a:gd name="T15" fmla="*/ 2363787 h 1489"/>
              <a:gd name="T16" fmla="*/ 4189413 w 5006"/>
              <a:gd name="T17" fmla="*/ 2363787 h 1489"/>
              <a:gd name="T18" fmla="*/ 5808663 w 5006"/>
              <a:gd name="T19" fmla="*/ 1100137 h 1489"/>
              <a:gd name="T20" fmla="*/ 6737351 w 5006"/>
              <a:gd name="T21" fmla="*/ 1241425 h 1489"/>
              <a:gd name="T22" fmla="*/ 6694488 w 5006"/>
              <a:gd name="T23" fmla="*/ 1758950 h 1489"/>
              <a:gd name="T24" fmla="*/ 7947026 w 5006"/>
              <a:gd name="T25" fmla="*/ 954087 h 148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006" h="1489">
                <a:moveTo>
                  <a:pt x="5006" y="601"/>
                </a:moveTo>
                <a:lnTo>
                  <a:pt x="4305" y="0"/>
                </a:lnTo>
                <a:lnTo>
                  <a:pt x="4271" y="353"/>
                </a:lnTo>
                <a:lnTo>
                  <a:pt x="3557" y="367"/>
                </a:lnTo>
                <a:lnTo>
                  <a:pt x="2632" y="1258"/>
                </a:lnTo>
                <a:lnTo>
                  <a:pt x="0" y="1258"/>
                </a:lnTo>
                <a:lnTo>
                  <a:pt x="0" y="1489"/>
                </a:lnTo>
                <a:lnTo>
                  <a:pt x="2639" y="1489"/>
                </a:lnTo>
                <a:lnTo>
                  <a:pt x="3659" y="693"/>
                </a:lnTo>
                <a:lnTo>
                  <a:pt x="4244" y="782"/>
                </a:lnTo>
                <a:lnTo>
                  <a:pt x="4217" y="1108"/>
                </a:lnTo>
                <a:lnTo>
                  <a:pt x="5006" y="6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Freeform 48"/>
          <p:cNvSpPr>
            <a:spLocks/>
          </p:cNvSpPr>
          <p:nvPr/>
        </p:nvSpPr>
        <p:spPr bwMode="auto">
          <a:xfrm>
            <a:off x="0" y="3846513"/>
            <a:ext cx="8534400" cy="1173162"/>
          </a:xfrm>
          <a:custGeom>
            <a:avLst/>
            <a:gdLst>
              <a:gd name="T0" fmla="*/ 7546975 w 5233"/>
              <a:gd name="T1" fmla="*/ 220662 h 809"/>
              <a:gd name="T2" fmla="*/ 7745413 w 5233"/>
              <a:gd name="T3" fmla="*/ 374650 h 809"/>
              <a:gd name="T4" fmla="*/ 7104063 w 5233"/>
              <a:gd name="T5" fmla="*/ 1057275 h 809"/>
              <a:gd name="T6" fmla="*/ 5089525 w 5233"/>
              <a:gd name="T7" fmla="*/ 341312 h 809"/>
              <a:gd name="T8" fmla="*/ 0 w 5233"/>
              <a:gd name="T9" fmla="*/ 344487 h 809"/>
              <a:gd name="T10" fmla="*/ 0 w 5233"/>
              <a:gd name="T11" fmla="*/ 344487 h 809"/>
              <a:gd name="T12" fmla="*/ 0 w 5233"/>
              <a:gd name="T13" fmla="*/ 539750 h 809"/>
              <a:gd name="T14" fmla="*/ 5111750 w 5233"/>
              <a:gd name="T15" fmla="*/ 528637 h 809"/>
              <a:gd name="T16" fmla="*/ 7115175 w 5233"/>
              <a:gd name="T17" fmla="*/ 1284287 h 809"/>
              <a:gd name="T18" fmla="*/ 8053388 w 5233"/>
              <a:gd name="T19" fmla="*/ 684212 h 809"/>
              <a:gd name="T20" fmla="*/ 8274050 w 5233"/>
              <a:gd name="T21" fmla="*/ 838200 h 809"/>
              <a:gd name="T22" fmla="*/ 8307388 w 5233"/>
              <a:gd name="T23" fmla="*/ 0 h 809"/>
              <a:gd name="T24" fmla="*/ 7546975 w 5233"/>
              <a:gd name="T25" fmla="*/ 220662 h 80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233" h="809">
                <a:moveTo>
                  <a:pt x="4754" y="139"/>
                </a:moveTo>
                <a:lnTo>
                  <a:pt x="4879" y="236"/>
                </a:lnTo>
                <a:lnTo>
                  <a:pt x="4475" y="666"/>
                </a:lnTo>
                <a:lnTo>
                  <a:pt x="3206" y="215"/>
                </a:lnTo>
                <a:lnTo>
                  <a:pt x="0" y="217"/>
                </a:lnTo>
                <a:lnTo>
                  <a:pt x="0" y="340"/>
                </a:lnTo>
                <a:lnTo>
                  <a:pt x="3220" y="333"/>
                </a:lnTo>
                <a:lnTo>
                  <a:pt x="4482" y="809"/>
                </a:lnTo>
                <a:lnTo>
                  <a:pt x="5073" y="431"/>
                </a:lnTo>
                <a:lnTo>
                  <a:pt x="5212" y="528"/>
                </a:lnTo>
                <a:lnTo>
                  <a:pt x="5233" y="0"/>
                </a:lnTo>
                <a:lnTo>
                  <a:pt x="4754" y="13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Freeform 49"/>
          <p:cNvSpPr>
            <a:spLocks/>
          </p:cNvSpPr>
          <p:nvPr/>
        </p:nvSpPr>
        <p:spPr bwMode="auto">
          <a:xfrm>
            <a:off x="-14288" y="4402138"/>
            <a:ext cx="8993188" cy="993775"/>
          </a:xfrm>
          <a:custGeom>
            <a:avLst/>
            <a:gdLst>
              <a:gd name="T0" fmla="*/ 8648700 w 5665"/>
              <a:gd name="T1" fmla="*/ 0 h 626"/>
              <a:gd name="T2" fmla="*/ 8691563 w 5665"/>
              <a:gd name="T3" fmla="*/ 152400 h 626"/>
              <a:gd name="T4" fmla="*/ 5743575 w 5665"/>
              <a:gd name="T5" fmla="*/ 831850 h 626"/>
              <a:gd name="T6" fmla="*/ 0 w 5665"/>
              <a:gd name="T7" fmla="*/ 831850 h 626"/>
              <a:gd name="T8" fmla="*/ 0 w 5665"/>
              <a:gd name="T9" fmla="*/ 831850 h 626"/>
              <a:gd name="T10" fmla="*/ 0 w 5665"/>
              <a:gd name="T11" fmla="*/ 993775 h 626"/>
              <a:gd name="T12" fmla="*/ 5765800 w 5665"/>
              <a:gd name="T13" fmla="*/ 993775 h 626"/>
              <a:gd name="T14" fmla="*/ 8745538 w 5665"/>
              <a:gd name="T15" fmla="*/ 377825 h 626"/>
              <a:gd name="T16" fmla="*/ 8777288 w 5665"/>
              <a:gd name="T17" fmla="*/ 550863 h 626"/>
              <a:gd name="T18" fmla="*/ 8993188 w 5665"/>
              <a:gd name="T19" fmla="*/ 206375 h 626"/>
              <a:gd name="T20" fmla="*/ 8648700 w 5665"/>
              <a:gd name="T21" fmla="*/ 0 h 6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665" h="626">
                <a:moveTo>
                  <a:pt x="5448" y="0"/>
                </a:moveTo>
                <a:lnTo>
                  <a:pt x="5475" y="96"/>
                </a:lnTo>
                <a:lnTo>
                  <a:pt x="3618" y="524"/>
                </a:lnTo>
                <a:lnTo>
                  <a:pt x="0" y="524"/>
                </a:lnTo>
                <a:lnTo>
                  <a:pt x="0" y="626"/>
                </a:lnTo>
                <a:lnTo>
                  <a:pt x="3632" y="626"/>
                </a:lnTo>
                <a:lnTo>
                  <a:pt x="5509" y="238"/>
                </a:lnTo>
                <a:lnTo>
                  <a:pt x="5529" y="347"/>
                </a:lnTo>
                <a:lnTo>
                  <a:pt x="5665" y="130"/>
                </a:lnTo>
                <a:lnTo>
                  <a:pt x="544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Freeform 46"/>
          <p:cNvSpPr>
            <a:spLocks/>
          </p:cNvSpPr>
          <p:nvPr/>
        </p:nvSpPr>
        <p:spPr bwMode="auto">
          <a:xfrm>
            <a:off x="0" y="3690938"/>
            <a:ext cx="7451725" cy="422275"/>
          </a:xfrm>
          <a:custGeom>
            <a:avLst/>
            <a:gdLst>
              <a:gd name="T0" fmla="*/ 7848600 w 4686"/>
              <a:gd name="T1" fmla="*/ 11113 h 266"/>
              <a:gd name="T2" fmla="*/ 7540418 w 4686"/>
              <a:gd name="T3" fmla="*/ 0 h 266"/>
              <a:gd name="T4" fmla="*/ 7597364 w 4686"/>
              <a:gd name="T5" fmla="*/ 65088 h 266"/>
              <a:gd name="T6" fmla="*/ 7267408 w 4686"/>
              <a:gd name="T7" fmla="*/ 346075 h 266"/>
              <a:gd name="T8" fmla="*/ 0 w 4686"/>
              <a:gd name="T9" fmla="*/ 346075 h 266"/>
              <a:gd name="T10" fmla="*/ 0 w 4686"/>
              <a:gd name="T11" fmla="*/ 346075 h 266"/>
              <a:gd name="T12" fmla="*/ 0 w 4686"/>
              <a:gd name="T13" fmla="*/ 422275 h 266"/>
              <a:gd name="T14" fmla="*/ 7267408 w 4686"/>
              <a:gd name="T15" fmla="*/ 422275 h 266"/>
              <a:gd name="T16" fmla="*/ 7758155 w 4686"/>
              <a:gd name="T17" fmla="*/ 238125 h 266"/>
              <a:gd name="T18" fmla="*/ 7758155 w 4686"/>
              <a:gd name="T19" fmla="*/ 238125 h 266"/>
              <a:gd name="T20" fmla="*/ 7768205 w 4686"/>
              <a:gd name="T21" fmla="*/ 238125 h 266"/>
              <a:gd name="T22" fmla="*/ 7758155 w 4686"/>
              <a:gd name="T23" fmla="*/ 238125 h 266"/>
              <a:gd name="T24" fmla="*/ 7836876 w 4686"/>
              <a:gd name="T25" fmla="*/ 314325 h 266"/>
              <a:gd name="T26" fmla="*/ 7848600 w 4686"/>
              <a:gd name="T27" fmla="*/ 11113 h 26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686" h="266">
                <a:moveTo>
                  <a:pt x="4686" y="7"/>
                </a:moveTo>
                <a:lnTo>
                  <a:pt x="4502" y="0"/>
                </a:lnTo>
                <a:lnTo>
                  <a:pt x="4536" y="41"/>
                </a:lnTo>
                <a:lnTo>
                  <a:pt x="4339" y="218"/>
                </a:lnTo>
                <a:lnTo>
                  <a:pt x="0" y="218"/>
                </a:lnTo>
                <a:lnTo>
                  <a:pt x="0" y="266"/>
                </a:lnTo>
                <a:lnTo>
                  <a:pt x="4339" y="266"/>
                </a:lnTo>
                <a:lnTo>
                  <a:pt x="4632" y="150"/>
                </a:lnTo>
                <a:lnTo>
                  <a:pt x="4638" y="150"/>
                </a:lnTo>
                <a:lnTo>
                  <a:pt x="4632" y="150"/>
                </a:lnTo>
                <a:lnTo>
                  <a:pt x="4679" y="198"/>
                </a:lnTo>
                <a:lnTo>
                  <a:pt x="4686" y="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Freeform 47"/>
          <p:cNvSpPr>
            <a:spLocks/>
          </p:cNvSpPr>
          <p:nvPr/>
        </p:nvSpPr>
        <p:spPr bwMode="auto">
          <a:xfrm>
            <a:off x="7339013" y="3629025"/>
            <a:ext cx="9525" cy="1588"/>
          </a:xfrm>
          <a:custGeom>
            <a:avLst/>
            <a:gdLst>
              <a:gd name="T0" fmla="*/ 0 w 6"/>
              <a:gd name="T1" fmla="*/ 0 h 1588"/>
              <a:gd name="T2" fmla="*/ 0 w 6"/>
              <a:gd name="T3" fmla="*/ 0 h 1588"/>
              <a:gd name="T4" fmla="*/ 9525 w 6"/>
              <a:gd name="T5" fmla="*/ 0 h 1588"/>
              <a:gd name="T6" fmla="*/ 0 w 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" h="1588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Freeform 50"/>
          <p:cNvSpPr>
            <a:spLocks/>
          </p:cNvSpPr>
          <p:nvPr userDrawn="1"/>
        </p:nvSpPr>
        <p:spPr bwMode="auto">
          <a:xfrm>
            <a:off x="-11113" y="4329113"/>
            <a:ext cx="7053263" cy="1866900"/>
          </a:xfrm>
          <a:custGeom>
            <a:avLst/>
            <a:gdLst>
              <a:gd name="T0" fmla="*/ 7053263 w 4443"/>
              <a:gd name="T1" fmla="*/ 193675 h 1176"/>
              <a:gd name="T2" fmla="*/ 6859588 w 4443"/>
              <a:gd name="T3" fmla="*/ 1349375 h 1176"/>
              <a:gd name="T4" fmla="*/ 6675438 w 4443"/>
              <a:gd name="T5" fmla="*/ 1100138 h 1176"/>
              <a:gd name="T6" fmla="*/ 4494213 w 4443"/>
              <a:gd name="T7" fmla="*/ 1866900 h 1176"/>
              <a:gd name="T8" fmla="*/ 3619500 w 4443"/>
              <a:gd name="T9" fmla="*/ 1500188 h 1176"/>
              <a:gd name="T10" fmla="*/ 11113 w 4443"/>
              <a:gd name="T11" fmla="*/ 1477963 h 1176"/>
              <a:gd name="T12" fmla="*/ 0 w 4443"/>
              <a:gd name="T13" fmla="*/ 1263650 h 1176"/>
              <a:gd name="T14" fmla="*/ 3641725 w 4443"/>
              <a:gd name="T15" fmla="*/ 1262063 h 1176"/>
              <a:gd name="T16" fmla="*/ 4483100 w 4443"/>
              <a:gd name="T17" fmla="*/ 1597025 h 1176"/>
              <a:gd name="T18" fmla="*/ 6178550 w 4443"/>
              <a:gd name="T19" fmla="*/ 398463 h 1176"/>
              <a:gd name="T20" fmla="*/ 5897563 w 4443"/>
              <a:gd name="T21" fmla="*/ 0 h 1176"/>
              <a:gd name="T22" fmla="*/ 7053263 w 4443"/>
              <a:gd name="T23" fmla="*/ 193675 h 11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443" h="1176">
                <a:moveTo>
                  <a:pt x="4443" y="122"/>
                </a:moveTo>
                <a:lnTo>
                  <a:pt x="4321" y="850"/>
                </a:lnTo>
                <a:lnTo>
                  <a:pt x="4205" y="693"/>
                </a:lnTo>
                <a:lnTo>
                  <a:pt x="2831" y="1176"/>
                </a:lnTo>
                <a:lnTo>
                  <a:pt x="2280" y="945"/>
                </a:lnTo>
                <a:lnTo>
                  <a:pt x="7" y="931"/>
                </a:lnTo>
                <a:lnTo>
                  <a:pt x="0" y="796"/>
                </a:lnTo>
                <a:lnTo>
                  <a:pt x="2294" y="795"/>
                </a:lnTo>
                <a:lnTo>
                  <a:pt x="2824" y="1006"/>
                </a:lnTo>
                <a:lnTo>
                  <a:pt x="3892" y="251"/>
                </a:lnTo>
                <a:lnTo>
                  <a:pt x="3715" y="0"/>
                </a:lnTo>
                <a:lnTo>
                  <a:pt x="4443" y="122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68313" y="812007"/>
            <a:ext cx="6983412" cy="1655762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81412" y="2880146"/>
            <a:ext cx="4498975" cy="1752600"/>
          </a:xfrm>
        </p:spPr>
        <p:txBody>
          <a:bodyPr/>
          <a:lstStyle>
            <a:lvl1pPr marL="0" indent="0">
              <a:buFontTx/>
              <a:buNone/>
              <a:defRPr sz="2000" b="1"/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  <a:prstGeom prst="rect">
            <a:avLst/>
          </a:prstGeom>
        </p:spPr>
        <p:txBody>
          <a:bodyPr/>
          <a:lstStyle>
            <a:lvl1pPr>
              <a:defRPr sz="1100" smtClean="0"/>
            </a:lvl1pPr>
          </a:lstStyle>
          <a:p>
            <a:pPr>
              <a:defRPr/>
            </a:pPr>
            <a:r>
              <a:rPr lang="en-US" altLang="en-US" dirty="0"/>
              <a:t>Orca Partners LLC</a:t>
            </a:r>
          </a:p>
        </p:txBody>
      </p:sp>
      <p:sp>
        <p:nvSpPr>
          <p:cNvPr id="11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05588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z="11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0893ED-F69A-4D2F-970E-768C41DD93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49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77813" y="6426200"/>
            <a:ext cx="1557883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Orca Partners LLC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35696" y="6426200"/>
            <a:ext cx="4140460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F74C4-5623-4F4A-BF43-A34DAAB8CC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87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F87B6F-DED9-410A-A350-52465EA120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260350"/>
            <a:ext cx="2071688" cy="5184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67425" cy="5184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77813" y="6426200"/>
            <a:ext cx="1557883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35696" y="6426200"/>
            <a:ext cx="4140460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04DB2-BC5F-4408-8F3E-59A8A75B87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27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F87B6F-DED9-410A-A350-52465EA120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5762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33488"/>
            <a:ext cx="7786688" cy="4211637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77813" y="6426200"/>
            <a:ext cx="1557883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35696" y="6426200"/>
            <a:ext cx="4140460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F1121-2828-4CC5-9057-CDF068710B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37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F87B6F-DED9-410A-A350-52465EA120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5762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33488"/>
            <a:ext cx="7786688" cy="4211637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77813" y="6426200"/>
            <a:ext cx="1557883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35696" y="6426200"/>
            <a:ext cx="4140460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B4A74-72B5-4951-BC0B-DD4EE0597E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69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5762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33488"/>
            <a:ext cx="3816350" cy="42116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5950" y="1233488"/>
            <a:ext cx="3817938" cy="42116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77813" y="6426200"/>
            <a:ext cx="1557883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Orca Partners LLC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35696" y="6426200"/>
            <a:ext cx="4140460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D0889-3CAA-40FA-8BDD-C7227BBBD2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553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F87B6F-DED9-410A-A350-52465EA120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492125" y="343162"/>
            <a:ext cx="8166099" cy="58477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ctr">
              <a:lnSpc>
                <a:spcPct val="100000"/>
              </a:lnSpc>
              <a:defRPr sz="3200" cap="none" baseline="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err="1"/>
              <a:t>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125" y="6356350"/>
            <a:ext cx="75955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fld id="{1855AA73-D913-4E8C-95D0-AE01A1CEE061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r>
              <a:rPr lang="en-US" altLang="en-US" dirty="0">
                <a:solidFill>
                  <a:prstClr val="black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84631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F87B6F-DED9-410A-A350-52465EA120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>
            <p:custDataLst>
              <p:tags r:id="rId1"/>
            </p:custDataLst>
          </p:nvPr>
        </p:nvCxnSpPr>
        <p:spPr>
          <a:xfrm>
            <a:off x="3348038" y="1136650"/>
            <a:ext cx="232886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866381"/>
            <a:ext cx="7891272" cy="2585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28650" y="404716"/>
            <a:ext cx="7886700" cy="461665"/>
          </a:xfrm>
          <a:prstGeom prst="rect">
            <a:avLst/>
          </a:prstGeom>
        </p:spPr>
        <p:txBody>
          <a:bodyPr anchor="ctr">
            <a:spAutoFit/>
          </a:bodyPr>
          <a:lstStyle>
            <a:lvl1pPr algn="ctr">
              <a:lnSpc>
                <a:spcPct val="100000"/>
              </a:lnSpc>
              <a:defRPr sz="24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  <a:latin typeface="+mn-lt"/>
              </a:defRPr>
            </a:lvl1pPr>
          </a:lstStyle>
          <a:p>
            <a:pPr defTabSz="457200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125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F0E8A31D-5678-4648-B6D3-6BBF27847C48}" type="slidenum">
              <a:rPr lang="en-US" altLang="en-US" smtClean="0">
                <a:solidFill>
                  <a:prstClr val="white"/>
                </a:solidFill>
              </a:rPr>
              <a:pPr/>
              <a:t>‹#›</a:t>
            </a:fld>
            <a:r>
              <a:rPr lang="en-US" altLang="en-US">
                <a:solidFill>
                  <a:prstClr val="white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31322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hangingPunct="1"/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eaLnBrk="1" hangingPunct="1"/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125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2125" y="927937"/>
            <a:ext cx="8166100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000">
                <a:solidFill>
                  <a:srgbClr val="002060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492125" y="343162"/>
            <a:ext cx="8166099" cy="58477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ctr">
              <a:lnSpc>
                <a:spcPct val="100000"/>
              </a:lnSpc>
              <a:defRPr sz="3200" cap="none" baseline="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err="1"/>
              <a:t>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125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fld id="{1855AA73-D913-4E8C-95D0-AE01A1CEE061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r>
              <a:rPr lang="en-US" altLang="en-US">
                <a:solidFill>
                  <a:prstClr val="black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61413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F87B6F-DED9-410A-A350-52465EA120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85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414"/>
            <a:ext cx="8327268" cy="5842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605" y="990600"/>
            <a:ext cx="8245474" cy="4752528"/>
          </a:xfrm>
        </p:spPr>
        <p:txBody>
          <a:bodyPr/>
          <a:lstStyle>
            <a:lvl1pPr marL="342900" indent="-342900">
              <a:lnSpc>
                <a:spcPct val="150000"/>
              </a:lnSpc>
              <a:buSzPct val="75000"/>
              <a:buFont typeface="Wingdings" charset="2"/>
              <a:buChar char="q"/>
              <a:defRPr/>
            </a:lvl1pPr>
            <a:lvl2pPr marL="742950" indent="-285750">
              <a:buSzPct val="100000"/>
              <a:buFont typeface="Wingdings" charset="2"/>
              <a:buChar char="§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565900"/>
            <a:ext cx="2514600" cy="27940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Orca Partners </a:t>
            </a:r>
            <a:r>
              <a:rPr lang="en-US" altLang="en-US" dirty="0"/>
              <a:t>LLC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E6345-4F94-4802-AE90-2BC8C3CC16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050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F87B6F-DED9-410A-A350-52465EA120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621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63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8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37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29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86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64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64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96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97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77813" y="6426200"/>
            <a:ext cx="1557883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Orca Partners LLC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35696" y="6426200"/>
            <a:ext cx="4140460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EFDA0-63E9-4E0D-826A-DB710C3A3F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44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2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6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F87B6F-DED9-410A-A350-52465EA120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95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94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19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4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53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4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99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3488"/>
            <a:ext cx="3816350" cy="42116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5950" y="1233488"/>
            <a:ext cx="3817938" cy="42116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77813" y="6426200"/>
            <a:ext cx="1557883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Orca Partners LLC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35696" y="6426200"/>
            <a:ext cx="4140460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94C0E-27C7-442C-9DEE-3E1EF40C05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02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53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43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61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50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F87B6F-DED9-410A-A350-52465EA120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22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71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22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50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73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77813" y="6426200"/>
            <a:ext cx="1557883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35696" y="6426200"/>
            <a:ext cx="4140460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6CD23-9E0E-41C5-A3F9-C6457935D1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64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44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71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72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4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74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0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F87B6F-DED9-410A-A350-52465EA120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19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96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78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2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77813" y="6426200"/>
            <a:ext cx="1557883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Orca Partners LLC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35696" y="6426200"/>
            <a:ext cx="4140460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B3E37-F5E1-45C0-B74C-881A23E967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4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91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23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365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82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89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7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4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F87B6F-DED9-410A-A350-52465EA120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1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0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77813" y="6426200"/>
            <a:ext cx="1557883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Orca Partners LLC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35696" y="6426200"/>
            <a:ext cx="4140460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64EB5-3491-43C2-ADF8-C9D3D9A418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083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48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5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67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76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4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2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81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78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72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5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77813" y="6426200"/>
            <a:ext cx="1557883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35696" y="6426200"/>
            <a:ext cx="4140460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8AD43-862A-43B6-888B-88B85839CF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75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F87B6F-DED9-410A-A350-52465EA120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8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77813" y="6426200"/>
            <a:ext cx="1557883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35696" y="6426200"/>
            <a:ext cx="4140460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80BC5-F0A3-4CFF-942B-FFF4F1534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02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F87B6F-DED9-410A-A350-52465EA120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PRESENTER NAME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4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19.xml"/><Relationship Id="rId7" Type="http://schemas.openxmlformats.org/officeDocument/2006/relationships/slideLayout" Target="../slideLayouts/slideLayout123.xml"/><Relationship Id="rId12" Type="http://schemas.openxmlformats.org/officeDocument/2006/relationships/slideLayout" Target="../slideLayouts/slideLayout128.xml"/><Relationship Id="rId2" Type="http://schemas.openxmlformats.org/officeDocument/2006/relationships/slideLayout" Target="../slideLayouts/slideLayout118.xml"/><Relationship Id="rId1" Type="http://schemas.openxmlformats.org/officeDocument/2006/relationships/slideLayout" Target="../slideLayouts/slideLayout117.xml"/><Relationship Id="rId6" Type="http://schemas.openxmlformats.org/officeDocument/2006/relationships/slideLayout" Target="../slideLayouts/slideLayout122.xml"/><Relationship Id="rId11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1.xml"/><Relationship Id="rId10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0.xml"/><Relationship Id="rId9" Type="http://schemas.openxmlformats.org/officeDocument/2006/relationships/slideLayout" Target="../slideLayouts/slideLayout125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6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1.xml"/><Relationship Id="rId7" Type="http://schemas.openxmlformats.org/officeDocument/2006/relationships/slideLayout" Target="../slideLayouts/slideLayout135.xml"/><Relationship Id="rId12" Type="http://schemas.openxmlformats.org/officeDocument/2006/relationships/slideLayout" Target="../slideLayouts/slideLayout140.xml"/><Relationship Id="rId2" Type="http://schemas.openxmlformats.org/officeDocument/2006/relationships/slideLayout" Target="../slideLayouts/slideLayout130.xml"/><Relationship Id="rId1" Type="http://schemas.openxmlformats.org/officeDocument/2006/relationships/slideLayout" Target="../slideLayouts/slideLayout129.xml"/><Relationship Id="rId6" Type="http://schemas.openxmlformats.org/officeDocument/2006/relationships/slideLayout" Target="../slideLayouts/slideLayout134.xml"/><Relationship Id="rId11" Type="http://schemas.openxmlformats.org/officeDocument/2006/relationships/slideLayout" Target="../slideLayouts/slideLayout139.xml"/><Relationship Id="rId5" Type="http://schemas.openxmlformats.org/officeDocument/2006/relationships/slideLayout" Target="../slideLayouts/slideLayout133.xml"/><Relationship Id="rId10" Type="http://schemas.openxmlformats.org/officeDocument/2006/relationships/slideLayout" Target="../slideLayouts/slideLayout138.xml"/><Relationship Id="rId4" Type="http://schemas.openxmlformats.org/officeDocument/2006/relationships/slideLayout" Target="../slideLayouts/slideLayout132.xml"/><Relationship Id="rId9" Type="http://schemas.openxmlformats.org/officeDocument/2006/relationships/slideLayout" Target="../slideLayouts/slideLayout137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8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43.xml"/><Relationship Id="rId7" Type="http://schemas.openxmlformats.org/officeDocument/2006/relationships/slideLayout" Target="../slideLayouts/slideLayout147.xml"/><Relationship Id="rId12" Type="http://schemas.openxmlformats.org/officeDocument/2006/relationships/slideLayout" Target="../slideLayouts/slideLayout152.xml"/><Relationship Id="rId2" Type="http://schemas.openxmlformats.org/officeDocument/2006/relationships/slideLayout" Target="../slideLayouts/slideLayout142.xml"/><Relationship Id="rId1" Type="http://schemas.openxmlformats.org/officeDocument/2006/relationships/slideLayout" Target="../slideLayouts/slideLayout141.xml"/><Relationship Id="rId6" Type="http://schemas.openxmlformats.org/officeDocument/2006/relationships/slideLayout" Target="../slideLayouts/slideLayout146.xml"/><Relationship Id="rId11" Type="http://schemas.openxmlformats.org/officeDocument/2006/relationships/slideLayout" Target="../slideLayouts/slideLayout151.xml"/><Relationship Id="rId5" Type="http://schemas.openxmlformats.org/officeDocument/2006/relationships/slideLayout" Target="../slideLayouts/slideLayout145.xml"/><Relationship Id="rId10" Type="http://schemas.openxmlformats.org/officeDocument/2006/relationships/slideLayout" Target="../slideLayouts/slideLayout150.xml"/><Relationship Id="rId4" Type="http://schemas.openxmlformats.org/officeDocument/2006/relationships/slideLayout" Target="../slideLayouts/slideLayout144.xml"/><Relationship Id="rId9" Type="http://schemas.openxmlformats.org/officeDocument/2006/relationships/slideLayout" Target="../slideLayouts/slideLayout14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slideLayout" Target="../slideLayouts/slideLayout104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33488"/>
            <a:ext cx="8245474" cy="421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30" name="Freeform 84"/>
          <p:cNvSpPr>
            <a:spLocks/>
          </p:cNvSpPr>
          <p:nvPr/>
        </p:nvSpPr>
        <p:spPr bwMode="auto">
          <a:xfrm>
            <a:off x="111020" y="6157913"/>
            <a:ext cx="8702675" cy="407987"/>
          </a:xfrm>
          <a:custGeom>
            <a:avLst/>
            <a:gdLst>
              <a:gd name="T0" fmla="*/ 0 w 5482"/>
              <a:gd name="T1" fmla="*/ 341312 h 257"/>
              <a:gd name="T2" fmla="*/ 7316788 w 5482"/>
              <a:gd name="T3" fmla="*/ 341312 h 257"/>
              <a:gd name="T4" fmla="*/ 8420100 w 5482"/>
              <a:gd name="T5" fmla="*/ 61912 h 257"/>
              <a:gd name="T6" fmla="*/ 8404225 w 5482"/>
              <a:gd name="T7" fmla="*/ 0 h 257"/>
              <a:gd name="T8" fmla="*/ 8702675 w 5482"/>
              <a:gd name="T9" fmla="*/ 46037 h 257"/>
              <a:gd name="T10" fmla="*/ 8451850 w 5482"/>
              <a:gd name="T11" fmla="*/ 225425 h 257"/>
              <a:gd name="T12" fmla="*/ 8439150 w 5482"/>
              <a:gd name="T13" fmla="*/ 155575 h 257"/>
              <a:gd name="T14" fmla="*/ 7324725 w 5482"/>
              <a:gd name="T15" fmla="*/ 407987 h 257"/>
              <a:gd name="T16" fmla="*/ 0 w 5482"/>
              <a:gd name="T17" fmla="*/ 407987 h 257"/>
              <a:gd name="T18" fmla="*/ 0 w 5482"/>
              <a:gd name="T19" fmla="*/ 341312 h 25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482" h="257">
                <a:moveTo>
                  <a:pt x="0" y="215"/>
                </a:moveTo>
                <a:lnTo>
                  <a:pt x="4609" y="215"/>
                </a:lnTo>
                <a:lnTo>
                  <a:pt x="5304" y="39"/>
                </a:lnTo>
                <a:lnTo>
                  <a:pt x="5294" y="0"/>
                </a:lnTo>
                <a:lnTo>
                  <a:pt x="5482" y="29"/>
                </a:lnTo>
                <a:lnTo>
                  <a:pt x="5324" y="142"/>
                </a:lnTo>
                <a:lnTo>
                  <a:pt x="5316" y="98"/>
                </a:lnTo>
                <a:lnTo>
                  <a:pt x="4614" y="257"/>
                </a:lnTo>
                <a:lnTo>
                  <a:pt x="0" y="257"/>
                </a:lnTo>
                <a:lnTo>
                  <a:pt x="0" y="21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Freeform 78"/>
          <p:cNvSpPr>
            <a:spLocks/>
          </p:cNvSpPr>
          <p:nvPr/>
        </p:nvSpPr>
        <p:spPr bwMode="auto">
          <a:xfrm>
            <a:off x="76200" y="404788"/>
            <a:ext cx="8892480" cy="469925"/>
          </a:xfrm>
          <a:custGeom>
            <a:avLst/>
            <a:gdLst>
              <a:gd name="T0" fmla="*/ 0 w 5607"/>
              <a:gd name="T1" fmla="*/ 722313 h 458"/>
              <a:gd name="T2" fmla="*/ 7061200 w 5607"/>
              <a:gd name="T3" fmla="*/ 628650 h 458"/>
              <a:gd name="T4" fmla="*/ 7810500 w 5607"/>
              <a:gd name="T5" fmla="*/ 727075 h 458"/>
              <a:gd name="T6" fmla="*/ 8559800 w 5607"/>
              <a:gd name="T7" fmla="*/ 430213 h 458"/>
              <a:gd name="T8" fmla="*/ 8724900 w 5607"/>
              <a:gd name="T9" fmla="*/ 682625 h 458"/>
              <a:gd name="T10" fmla="*/ 8901113 w 5607"/>
              <a:gd name="T11" fmla="*/ 44450 h 458"/>
              <a:gd name="T12" fmla="*/ 8318500 w 5607"/>
              <a:gd name="T13" fmla="*/ 0 h 458"/>
              <a:gd name="T14" fmla="*/ 8472488 w 5607"/>
              <a:gd name="T15" fmla="*/ 242888 h 458"/>
              <a:gd name="T16" fmla="*/ 7799388 w 5607"/>
              <a:gd name="T17" fmla="*/ 617538 h 458"/>
              <a:gd name="T18" fmla="*/ 7083425 w 5607"/>
              <a:gd name="T19" fmla="*/ 517525 h 458"/>
              <a:gd name="T20" fmla="*/ 0 w 5607"/>
              <a:gd name="T21" fmla="*/ 596900 h 458"/>
              <a:gd name="T22" fmla="*/ 0 w 5607"/>
              <a:gd name="T23" fmla="*/ 722313 h 45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607" h="458">
                <a:moveTo>
                  <a:pt x="0" y="455"/>
                </a:moveTo>
                <a:lnTo>
                  <a:pt x="4448" y="396"/>
                </a:lnTo>
                <a:lnTo>
                  <a:pt x="4920" y="458"/>
                </a:lnTo>
                <a:lnTo>
                  <a:pt x="5392" y="271"/>
                </a:lnTo>
                <a:lnTo>
                  <a:pt x="5496" y="430"/>
                </a:lnTo>
                <a:lnTo>
                  <a:pt x="5607" y="28"/>
                </a:lnTo>
                <a:lnTo>
                  <a:pt x="5240" y="0"/>
                </a:lnTo>
                <a:lnTo>
                  <a:pt x="5337" y="153"/>
                </a:lnTo>
                <a:lnTo>
                  <a:pt x="4913" y="389"/>
                </a:lnTo>
                <a:lnTo>
                  <a:pt x="4462" y="326"/>
                </a:lnTo>
                <a:lnTo>
                  <a:pt x="0" y="376"/>
                </a:lnTo>
                <a:lnTo>
                  <a:pt x="0" y="4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350"/>
            <a:ext cx="82915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363" y="6426200"/>
            <a:ext cx="659049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62B73D8-25C6-47D2-A86A-9CEF64478D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78031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89199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81334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77129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8"/>
    </p:custDataLst>
    <p:extLst>
      <p:ext uri="{BB962C8B-B14F-4D97-AF65-F5344CB8AC3E}">
        <p14:creationId xmlns:p14="http://schemas.microsoft.com/office/powerpoint/2010/main" val="57080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4" r:id="rId5"/>
    <p:sldLayoutId id="2147483860" r:id="rId6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88439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45905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88340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39703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6276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91848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AF5B5A5-836F-B148-8D26-D3F8C5671C2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"/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18353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tom@orcapartnersllc.co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zoid 2"/>
          <p:cNvSpPr/>
          <p:nvPr/>
        </p:nvSpPr>
        <p:spPr>
          <a:xfrm>
            <a:off x="1119117" y="4692144"/>
            <a:ext cx="7751928" cy="1762847"/>
          </a:xfrm>
          <a:prstGeom prst="trapezoid">
            <a:avLst>
              <a:gd name="adj" fmla="val 468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rapezoid 3"/>
          <p:cNvSpPr/>
          <p:nvPr/>
        </p:nvSpPr>
        <p:spPr>
          <a:xfrm>
            <a:off x="2035181" y="2793768"/>
            <a:ext cx="5976887" cy="1730679"/>
          </a:xfrm>
          <a:prstGeom prst="trapezoid">
            <a:avLst>
              <a:gd name="adj" fmla="val 468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2920906" y="1407268"/>
            <a:ext cx="4219195" cy="1250976"/>
          </a:xfrm>
          <a:prstGeom prst="trapezoid">
            <a:avLst>
              <a:gd name="adj" fmla="val 468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7657964">
            <a:off x="734042" y="5228271"/>
            <a:ext cx="1104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1F497D"/>
                </a:solidFill>
                <a:latin typeface="Arial" charset="0"/>
                <a:ea typeface="Arial" charset="0"/>
                <a:cs typeface="Arial" charset="0"/>
              </a:rPr>
              <a:t>Values</a:t>
            </a:r>
          </a:p>
        </p:txBody>
      </p:sp>
      <p:sp>
        <p:nvSpPr>
          <p:cNvPr id="8" name="TextBox 7"/>
          <p:cNvSpPr txBox="1"/>
          <p:nvPr/>
        </p:nvSpPr>
        <p:spPr>
          <a:xfrm rot="17588535">
            <a:off x="1370788" y="3337332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1F497D"/>
                </a:solidFill>
                <a:latin typeface="Arial" charset="0"/>
                <a:ea typeface="Arial" charset="0"/>
                <a:cs typeface="Arial" charset="0"/>
              </a:rPr>
              <a:t>Strategies</a:t>
            </a:r>
          </a:p>
        </p:txBody>
      </p:sp>
      <p:sp>
        <p:nvSpPr>
          <p:cNvPr id="9" name="TextBox 8"/>
          <p:cNvSpPr txBox="1"/>
          <p:nvPr/>
        </p:nvSpPr>
        <p:spPr>
          <a:xfrm rot="17602536">
            <a:off x="3037791" y="390058"/>
            <a:ext cx="1019125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1F497D"/>
                </a:solidFill>
                <a:latin typeface="Arial" charset="0"/>
                <a:ea typeface="Arial" charset="0"/>
                <a:cs typeface="Arial" charset="0"/>
              </a:rPr>
              <a:t>Vision</a:t>
            </a:r>
          </a:p>
        </p:txBody>
      </p:sp>
      <p:sp>
        <p:nvSpPr>
          <p:cNvPr id="14" name="Hexagon 13"/>
          <p:cNvSpPr/>
          <p:nvPr/>
        </p:nvSpPr>
        <p:spPr>
          <a:xfrm>
            <a:off x="2890828" y="4860803"/>
            <a:ext cx="1732779" cy="663440"/>
          </a:xfrm>
          <a:prstGeom prst="hexagon">
            <a:avLst/>
          </a:prstGeom>
          <a:solidFill>
            <a:schemeClr val="tx2">
              <a:lumMod val="20000"/>
              <a:lumOff val="80000"/>
            </a:schemeClr>
          </a:solidFill>
          <a:ln w="63500" cmpd="thickThin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1F497D"/>
                </a:solidFill>
              </a:rPr>
              <a:t>Trust</a:t>
            </a:r>
          </a:p>
        </p:txBody>
      </p:sp>
      <p:sp>
        <p:nvSpPr>
          <p:cNvPr id="16" name="Hexagon 15"/>
          <p:cNvSpPr/>
          <p:nvPr/>
        </p:nvSpPr>
        <p:spPr>
          <a:xfrm>
            <a:off x="5154336" y="4832071"/>
            <a:ext cx="1653045" cy="680176"/>
          </a:xfrm>
          <a:prstGeom prst="hexagon">
            <a:avLst/>
          </a:prstGeom>
          <a:solidFill>
            <a:schemeClr val="tx2">
              <a:lumMod val="20000"/>
              <a:lumOff val="80000"/>
            </a:schemeClr>
          </a:solidFill>
          <a:ln w="63500" cmpd="thickThin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1F497D"/>
                </a:solidFill>
              </a:rPr>
              <a:t>Respect</a:t>
            </a:r>
          </a:p>
        </p:txBody>
      </p:sp>
      <p:sp>
        <p:nvSpPr>
          <p:cNvPr id="17" name="Hexagon 16"/>
          <p:cNvSpPr/>
          <p:nvPr/>
        </p:nvSpPr>
        <p:spPr>
          <a:xfrm>
            <a:off x="1752710" y="5639332"/>
            <a:ext cx="1732779" cy="667166"/>
          </a:xfrm>
          <a:prstGeom prst="hexagon">
            <a:avLst/>
          </a:prstGeom>
          <a:solidFill>
            <a:schemeClr val="tx2">
              <a:lumMod val="20000"/>
              <a:lumOff val="80000"/>
            </a:schemeClr>
          </a:solidFill>
          <a:ln w="63500" cmpd="thickThin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1F497D"/>
                </a:solidFill>
              </a:rPr>
              <a:t>Teamwork</a:t>
            </a:r>
          </a:p>
        </p:txBody>
      </p:sp>
      <p:sp>
        <p:nvSpPr>
          <p:cNvPr id="18" name="Hexagon 17"/>
          <p:cNvSpPr/>
          <p:nvPr/>
        </p:nvSpPr>
        <p:spPr>
          <a:xfrm>
            <a:off x="6386228" y="5643515"/>
            <a:ext cx="1732779" cy="644763"/>
          </a:xfrm>
          <a:prstGeom prst="hexagon">
            <a:avLst/>
          </a:prstGeom>
          <a:solidFill>
            <a:schemeClr val="tx2">
              <a:lumMod val="20000"/>
              <a:lumOff val="80000"/>
            </a:schemeClr>
          </a:solidFill>
          <a:ln w="63500" cmpd="thickThin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1F497D"/>
                </a:solidFill>
              </a:rPr>
              <a:t>Commitment</a:t>
            </a:r>
          </a:p>
        </p:txBody>
      </p:sp>
      <p:sp>
        <p:nvSpPr>
          <p:cNvPr id="19" name="Hexagon 18"/>
          <p:cNvSpPr/>
          <p:nvPr/>
        </p:nvSpPr>
        <p:spPr>
          <a:xfrm>
            <a:off x="3988591" y="5694875"/>
            <a:ext cx="1688562" cy="615547"/>
          </a:xfrm>
          <a:prstGeom prst="hexagon">
            <a:avLst/>
          </a:prstGeom>
          <a:solidFill>
            <a:schemeClr val="tx2">
              <a:lumMod val="20000"/>
              <a:lumOff val="80000"/>
            </a:schemeClr>
          </a:solidFill>
          <a:ln w="63500" cmpd="thickThin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>
                <a:solidFill>
                  <a:srgbClr val="1F497D"/>
                </a:solidFill>
              </a:rPr>
              <a:t>Safety</a:t>
            </a:r>
            <a:endParaRPr lang="en-US" sz="1600" b="1" dirty="0">
              <a:solidFill>
                <a:srgbClr val="1F497D"/>
              </a:solidFill>
            </a:endParaRPr>
          </a:p>
        </p:txBody>
      </p:sp>
      <p:sp>
        <p:nvSpPr>
          <p:cNvPr id="20" name="Alternativ proces 53"/>
          <p:cNvSpPr>
            <a:spLocks noChangeArrowheads="1"/>
          </p:cNvSpPr>
          <p:nvPr/>
        </p:nvSpPr>
        <p:spPr bwMode="auto">
          <a:xfrm>
            <a:off x="3386363" y="2962500"/>
            <a:ext cx="1368670" cy="654244"/>
          </a:xfrm>
          <a:prstGeom prst="rect">
            <a:avLst/>
          </a:prstGeom>
          <a:ln w="44450" cmpd="dbl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1F497D"/>
                </a:solidFill>
              </a:rPr>
              <a:t> </a:t>
            </a:r>
            <a:r>
              <a:rPr lang="en-US" sz="1600" b="1" dirty="0">
                <a:solidFill>
                  <a:srgbClr val="1F497D"/>
                </a:solidFill>
              </a:rPr>
              <a:t>Community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1F497D"/>
                </a:solidFill>
              </a:rPr>
              <a:t>Engagement</a:t>
            </a:r>
          </a:p>
        </p:txBody>
      </p:sp>
      <p:sp>
        <p:nvSpPr>
          <p:cNvPr id="21" name="Alternativ proces 53"/>
          <p:cNvSpPr>
            <a:spLocks noChangeArrowheads="1"/>
          </p:cNvSpPr>
          <p:nvPr/>
        </p:nvSpPr>
        <p:spPr bwMode="auto">
          <a:xfrm>
            <a:off x="4306763" y="3746587"/>
            <a:ext cx="1365786" cy="656183"/>
          </a:xfrm>
          <a:prstGeom prst="rect">
            <a:avLst/>
          </a:prstGeom>
          <a:ln w="44450" cmpd="dbl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srgbClr val="1F497D"/>
              </a:solidFill>
              <a:latin typeface="Calibri"/>
              <a:cs typeface="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1F497D"/>
                </a:solidFill>
                <a:latin typeface="Calibri"/>
                <a:cs typeface=""/>
              </a:rPr>
              <a:t>Management Systems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srgbClr val="1F497D"/>
              </a:solidFill>
              <a:latin typeface="Calibri"/>
              <a:cs typeface=""/>
            </a:endParaRPr>
          </a:p>
        </p:txBody>
      </p:sp>
      <p:sp>
        <p:nvSpPr>
          <p:cNvPr id="22" name="Alternativ proces 53"/>
          <p:cNvSpPr>
            <a:spLocks noChangeArrowheads="1"/>
          </p:cNvSpPr>
          <p:nvPr/>
        </p:nvSpPr>
        <p:spPr bwMode="auto">
          <a:xfrm>
            <a:off x="5123959" y="2928454"/>
            <a:ext cx="1368670" cy="668645"/>
          </a:xfrm>
          <a:prstGeom prst="rect">
            <a:avLst/>
          </a:prstGeom>
          <a:ln w="44450" cmpd="dbl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1F497D"/>
                </a:solidFill>
              </a:rPr>
              <a:t>Patient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1F497D"/>
                </a:solidFill>
              </a:rPr>
              <a:t>Centric</a:t>
            </a:r>
          </a:p>
        </p:txBody>
      </p:sp>
      <p:sp>
        <p:nvSpPr>
          <p:cNvPr id="23" name="Alternativ proces 53"/>
          <p:cNvSpPr>
            <a:spLocks noChangeArrowheads="1"/>
          </p:cNvSpPr>
          <p:nvPr/>
        </p:nvSpPr>
        <p:spPr bwMode="auto">
          <a:xfrm>
            <a:off x="2583871" y="3760436"/>
            <a:ext cx="1394086" cy="628487"/>
          </a:xfrm>
          <a:prstGeom prst="rect">
            <a:avLst/>
          </a:prstGeom>
          <a:ln w="44450" cmpd="dbl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1F497D"/>
                </a:solidFill>
                <a:latin typeface="Calibri"/>
                <a:cs typeface=""/>
              </a:rPr>
              <a:t>One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1F497D"/>
                </a:solidFill>
                <a:latin typeface="Calibri"/>
                <a:cs typeface=""/>
              </a:rPr>
              <a:t>Team</a:t>
            </a:r>
          </a:p>
        </p:txBody>
      </p:sp>
      <p:sp>
        <p:nvSpPr>
          <p:cNvPr id="24" name="Alternativ proces 53"/>
          <p:cNvSpPr>
            <a:spLocks noChangeArrowheads="1"/>
          </p:cNvSpPr>
          <p:nvPr/>
        </p:nvSpPr>
        <p:spPr bwMode="auto">
          <a:xfrm>
            <a:off x="5887174" y="3725395"/>
            <a:ext cx="1365786" cy="671637"/>
          </a:xfrm>
          <a:prstGeom prst="rect">
            <a:avLst/>
          </a:prstGeom>
          <a:ln w="44450" cmpd="dbl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1F497D"/>
                </a:solidFill>
              </a:rPr>
              <a:t>Financial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1F497D"/>
                </a:solidFill>
              </a:rPr>
              <a:t>Stewardship</a:t>
            </a:r>
          </a:p>
        </p:txBody>
      </p:sp>
      <p:sp>
        <p:nvSpPr>
          <p:cNvPr id="25" name="Trapezoid 24"/>
          <p:cNvSpPr/>
          <p:nvPr/>
        </p:nvSpPr>
        <p:spPr>
          <a:xfrm>
            <a:off x="3547354" y="145473"/>
            <a:ext cx="3022714" cy="1157184"/>
          </a:xfrm>
          <a:prstGeom prst="trapezoid">
            <a:avLst>
              <a:gd name="adj" fmla="val 468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7602536">
            <a:off x="2341614" y="1696938"/>
            <a:ext cx="122982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1F497D"/>
                </a:solidFill>
                <a:latin typeface="Arial" charset="0"/>
                <a:ea typeface="Arial" charset="0"/>
                <a:cs typeface="Arial" charset="0"/>
              </a:rPr>
              <a:t>Mission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51" y="183741"/>
            <a:ext cx="1774357" cy="162164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984128" y="208109"/>
            <a:ext cx="167866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306EAB"/>
                </a:solidFill>
              </a:rPr>
              <a:t>Framework</a:t>
            </a:r>
          </a:p>
          <a:p>
            <a:pPr algn="ctr"/>
            <a:r>
              <a:rPr lang="en-US" sz="1600" b="1" dirty="0">
                <a:solidFill>
                  <a:srgbClr val="306EAB"/>
                </a:solidFill>
              </a:rPr>
              <a:t>for continuous </a:t>
            </a:r>
          </a:p>
          <a:p>
            <a:pPr algn="ctr"/>
            <a:r>
              <a:rPr lang="en-US" sz="1600" b="1" dirty="0">
                <a:solidFill>
                  <a:srgbClr val="306EAB"/>
                </a:solidFill>
              </a:rPr>
              <a:t>improvement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12384" y="409812"/>
            <a:ext cx="320289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prstClr val="white"/>
                </a:solidFill>
                <a:latin typeface="Calibri"/>
                <a:cs typeface=""/>
              </a:rPr>
              <a:t>We exceed the </a:t>
            </a:r>
          </a:p>
          <a:p>
            <a:pPr algn="ctr" defTabSz="457200"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prstClr val="white"/>
                </a:solidFill>
                <a:latin typeface="Calibri"/>
                <a:cs typeface=""/>
              </a:rPr>
              <a:t>expectations of our </a:t>
            </a:r>
          </a:p>
          <a:p>
            <a:pPr algn="ctr" defTabSz="457200"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prstClr val="white"/>
                </a:solidFill>
                <a:latin typeface="Calibri"/>
                <a:cs typeface=""/>
              </a:rPr>
              <a:t>unique Island community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485489" y="1653009"/>
            <a:ext cx="314391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prstClr val="white"/>
                </a:solidFill>
                <a:latin typeface="Calibri"/>
                <a:cs typeface=""/>
              </a:rPr>
              <a:t>We serve our community before, during and after </a:t>
            </a:r>
          </a:p>
          <a:p>
            <a:pPr algn="ctr" defTabSz="457200"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prstClr val="white"/>
                </a:solidFill>
                <a:latin typeface="Calibri"/>
                <a:cs typeface=""/>
              </a:rPr>
              <a:t>an  emergency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12926" y="1310058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DRAFT</a:t>
            </a:r>
          </a:p>
        </p:txBody>
      </p:sp>
      <p:sp>
        <p:nvSpPr>
          <p:cNvPr id="27" name="Oval 26"/>
          <p:cNvSpPr/>
          <p:nvPr/>
        </p:nvSpPr>
        <p:spPr>
          <a:xfrm rot="17777296">
            <a:off x="1298798" y="3277506"/>
            <a:ext cx="1693215" cy="62995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57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880" y="148953"/>
            <a:ext cx="8291513" cy="576263"/>
          </a:xfrm>
        </p:spPr>
        <p:txBody>
          <a:bodyPr/>
          <a:lstStyle/>
          <a:p>
            <a:r>
              <a:rPr lang="en-US" sz="2800" b="1" dirty="0"/>
              <a:t>4. Management system strategy - cont.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B3E37-F5E1-45C0-B74C-881A23E96786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72582"/>
              </p:ext>
            </p:extLst>
          </p:nvPr>
        </p:nvGraphicFramePr>
        <p:xfrm>
          <a:off x="205061" y="1053615"/>
          <a:ext cx="8615919" cy="153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3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D.</a:t>
                      </a:r>
                      <a:r>
                        <a:rPr lang="en-US" sz="1600" baseline="0" dirty="0"/>
                        <a:t> Renew critical policies and procedures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577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00B050"/>
                          </a:solidFill>
                        </a:rPr>
                        <a:t>Incident Command System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00B050"/>
                          </a:solidFill>
                        </a:rPr>
                        <a:t>Contingency planning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00B050"/>
                          </a:solidFill>
                        </a:rPr>
                        <a:t>Disaster preparedness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00B050"/>
                          </a:solidFill>
                        </a:rPr>
                        <a:t>Compliance policies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00B050"/>
                          </a:solidFill>
                        </a:rPr>
                        <a:t>Administration policies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792852"/>
              </p:ext>
            </p:extLst>
          </p:nvPr>
        </p:nvGraphicFramePr>
        <p:xfrm>
          <a:off x="200443" y="2833370"/>
          <a:ext cx="8680322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1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6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31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E.  Establish</a:t>
                      </a:r>
                      <a:r>
                        <a:rPr lang="en-US" sz="1600" baseline="0" dirty="0"/>
                        <a:t> tactics, goals, objectives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577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Review and finalize tactics for each strategy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Establish responsibility, goals and objectives for each strategy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Establish performance goals and objectives 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Develop a simple, high level performance dashboard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00B050"/>
                          </a:solidFill>
                        </a:rPr>
                        <a:t>Provide dashboard as a key Board oversight and support tool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00B050"/>
                          </a:solidFill>
                        </a:rPr>
                        <a:t>Go public with you measures and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10309" y="251224"/>
            <a:ext cx="99270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B0000"/>
                </a:solidFill>
              </a:rPr>
              <a:t>‘A’ task</a:t>
            </a:r>
          </a:p>
          <a:p>
            <a:r>
              <a:rPr lang="en-US" b="1" dirty="0">
                <a:solidFill>
                  <a:srgbClr val="00B050"/>
                </a:solidFill>
              </a:rPr>
              <a:t>‘B’ task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0" y="1056638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#3 </a:t>
            </a:r>
            <a:r>
              <a:rPr lang="en-US" b="1" dirty="0"/>
              <a:t>PRIORITY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29199" y="2806965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#1 PRIORITY</a:t>
            </a:r>
          </a:p>
        </p:txBody>
      </p:sp>
    </p:spTree>
    <p:extLst>
      <p:ext uri="{BB962C8B-B14F-4D97-AF65-F5344CB8AC3E}">
        <p14:creationId xmlns:p14="http://schemas.microsoft.com/office/powerpoint/2010/main" val="118096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2966"/>
            <a:ext cx="8291513" cy="576263"/>
          </a:xfrm>
        </p:spPr>
        <p:txBody>
          <a:bodyPr/>
          <a:lstStyle/>
          <a:p>
            <a:r>
              <a:rPr lang="en-US" sz="2800" b="1" dirty="0"/>
              <a:t>5. Financial stewardship strategy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B3E37-F5E1-45C0-B74C-881A23E96786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700386"/>
              </p:ext>
            </p:extLst>
          </p:nvPr>
        </p:nvGraphicFramePr>
        <p:xfrm>
          <a:off x="228600" y="1001834"/>
          <a:ext cx="8768046" cy="1205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7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31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A.</a:t>
                      </a:r>
                      <a:r>
                        <a:rPr lang="en-US" sz="1600" baseline="0" dirty="0"/>
                        <a:t> Enhance financial reporting system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0308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2017 Budget format for monthly and quarterly reporting - complete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Address</a:t>
                      </a: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 r</a:t>
                      </a: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econciliation issues with County and State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115601"/>
              </p:ext>
            </p:extLst>
          </p:nvPr>
        </p:nvGraphicFramePr>
        <p:xfrm>
          <a:off x="228599" y="2367829"/>
          <a:ext cx="8734486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31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B.</a:t>
                      </a:r>
                      <a:r>
                        <a:rPr lang="en-US" sz="1600" baseline="0" dirty="0"/>
                        <a:t> Optimize financial partnership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154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Optimize financial partnership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Develop performance metrics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Establish</a:t>
                      </a: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 routine performance reviews</a:t>
                      </a:r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306899"/>
              </p:ext>
            </p:extLst>
          </p:nvPr>
        </p:nvGraphicFramePr>
        <p:xfrm>
          <a:off x="228599" y="3599654"/>
          <a:ext cx="8686802" cy="1640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6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3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31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C.</a:t>
                      </a:r>
                      <a:r>
                        <a:rPr lang="en-US" sz="1600" baseline="0" dirty="0"/>
                        <a:t> Pursue revenue enhancements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5462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Continue aggressive pursuit of grant programs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Other revenue sources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Audit billable calls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Ground Emergency Medical Transport reimbursement opportunities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Community Paramedicine program funding</a:t>
                      </a:r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10309" y="251224"/>
            <a:ext cx="99270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B0000"/>
                </a:solidFill>
              </a:rPr>
              <a:t>‘A’ task</a:t>
            </a:r>
          </a:p>
          <a:p>
            <a:r>
              <a:rPr lang="en-US" b="1" dirty="0">
                <a:solidFill>
                  <a:srgbClr val="00B050"/>
                </a:solidFill>
              </a:rPr>
              <a:t>‘B’ task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0635" y="3595036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#1 PRIORITY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08607" y="2336334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#3 PRIORITY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08607" y="992799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#3 PRIORITY</a:t>
            </a:r>
          </a:p>
        </p:txBody>
      </p:sp>
    </p:spTree>
    <p:extLst>
      <p:ext uri="{BB962C8B-B14F-4D97-AF65-F5344CB8AC3E}">
        <p14:creationId xmlns:p14="http://schemas.microsoft.com/office/powerpoint/2010/main" val="145045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52" y="181369"/>
            <a:ext cx="7913948" cy="576263"/>
          </a:xfrm>
        </p:spPr>
        <p:txBody>
          <a:bodyPr/>
          <a:lstStyle/>
          <a:p>
            <a:r>
              <a:rPr lang="en-US" sz="2800" b="1" dirty="0"/>
              <a:t>5. Financial stewardship strategy - cont.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B3E37-F5E1-45C0-B74C-881A23E96786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932912"/>
              </p:ext>
            </p:extLst>
          </p:nvPr>
        </p:nvGraphicFramePr>
        <p:xfrm>
          <a:off x="375682" y="1103676"/>
          <a:ext cx="8615918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3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31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D.</a:t>
                      </a:r>
                      <a:r>
                        <a:rPr lang="en-US" sz="1600" baseline="0" dirty="0"/>
                        <a:t> Pursue operating expense efficiencies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5462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Prevent expense creep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Labor agreement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Civil Investigative Demand management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Legal and consulting fees - review contracts and value added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Retirement system review - transition to LEAF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Conduct an</a:t>
                      </a: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 expense comparison to like organizations/services</a:t>
                      </a:r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07674"/>
              </p:ext>
            </p:extLst>
          </p:nvPr>
        </p:nvGraphicFramePr>
        <p:xfrm>
          <a:off x="375682" y="2895600"/>
          <a:ext cx="8608831" cy="1858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8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6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31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E.</a:t>
                      </a:r>
                      <a:r>
                        <a:rPr lang="en-US" sz="1600" baseline="0" dirty="0"/>
                        <a:t> Pursue non-operating efficiencies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3039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Establish operating contingency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Accounts receivable - summarize history, current state, expectations 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Develop five year capital plan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Inter Island Medical Center Building - keep pressure on to sell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Educate</a:t>
                      </a: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 the staff on financial statements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Establish the strategic framework resource needs, wants, nice-to-have</a:t>
                      </a:r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10309" y="251224"/>
            <a:ext cx="99270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B0000"/>
                </a:solidFill>
              </a:rPr>
              <a:t>‘A’ task</a:t>
            </a:r>
          </a:p>
          <a:p>
            <a:r>
              <a:rPr lang="en-US" b="1" dirty="0">
                <a:solidFill>
                  <a:srgbClr val="00B050"/>
                </a:solidFill>
              </a:rPr>
              <a:t>‘B’ task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25005" y="2895600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#1 PRIORITY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7800" y="1103676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#1 PRIORITY</a:t>
            </a:r>
          </a:p>
        </p:txBody>
      </p:sp>
    </p:spTree>
    <p:extLst>
      <p:ext uri="{BB962C8B-B14F-4D97-AF65-F5344CB8AC3E}">
        <p14:creationId xmlns:p14="http://schemas.microsoft.com/office/powerpoint/2010/main" val="167178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2698"/>
            <a:ext cx="8291513" cy="576263"/>
          </a:xfrm>
        </p:spPr>
        <p:txBody>
          <a:bodyPr/>
          <a:lstStyle/>
          <a:p>
            <a:r>
              <a:rPr lang="en-US" sz="3200" b="1" dirty="0"/>
              <a:t>Framework priorities summary #1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B3E37-F5E1-45C0-B74C-881A23E96786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4" name="Content Placeholder 8"/>
          <p:cNvSpPr txBox="1">
            <a:spLocks/>
          </p:cNvSpPr>
          <p:nvPr/>
        </p:nvSpPr>
        <p:spPr>
          <a:xfrm>
            <a:off x="152400" y="1143000"/>
            <a:ext cx="8915400" cy="4653648"/>
          </a:xfrm>
          <a:prstGeom prst="rect">
            <a:avLst/>
          </a:prstGeom>
          <a:noFill/>
          <a:ln w="12700"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buFont typeface="Wingdings" charset="2"/>
              <a:buChar char="q"/>
            </a:pPr>
            <a:r>
              <a:rPr lang="en-US" sz="2800" dirty="0"/>
              <a:t>Enhance community engagement</a:t>
            </a:r>
          </a:p>
          <a:p>
            <a:pPr marL="458788" indent="-458788">
              <a:buFont typeface="Wingdings" charset="2"/>
              <a:buChar char="q"/>
            </a:pPr>
            <a:r>
              <a:rPr lang="en-US" sz="2800" dirty="0"/>
              <a:t>Align organization structure with Framework</a:t>
            </a:r>
          </a:p>
          <a:p>
            <a:pPr marL="458788" indent="-458788">
              <a:buFont typeface="Wingdings" charset="2"/>
              <a:buChar char="q"/>
            </a:pPr>
            <a:r>
              <a:rPr lang="en-US" sz="2800" dirty="0"/>
              <a:t>Ensure ‘One Team’ EMT engagement</a:t>
            </a:r>
          </a:p>
          <a:p>
            <a:pPr marL="458788" indent="-458788">
              <a:buFont typeface="Wingdings" charset="2"/>
              <a:buChar char="q"/>
            </a:pPr>
            <a:r>
              <a:rPr lang="en-US" sz="2800" dirty="0"/>
              <a:t>Clarify roles, responsibilities, accountability</a:t>
            </a:r>
          </a:p>
          <a:p>
            <a:pPr marL="458788" indent="-458788">
              <a:buFont typeface="Wingdings" charset="2"/>
              <a:buChar char="q"/>
            </a:pPr>
            <a:r>
              <a:rPr lang="en-US" sz="2800" dirty="0"/>
              <a:t>Set training priorities, ensure program effectiveness</a:t>
            </a:r>
          </a:p>
          <a:p>
            <a:pPr marL="458788" indent="-458788">
              <a:buFont typeface="Wingdings" charset="2"/>
              <a:buChar char="q"/>
            </a:pPr>
            <a:r>
              <a:rPr lang="en-US" sz="2800" dirty="0"/>
              <a:t>Embed values in daily work</a:t>
            </a:r>
          </a:p>
          <a:p>
            <a:pPr marL="458788" indent="-458788">
              <a:buFont typeface="Wingdings" charset="2"/>
              <a:buChar char="q"/>
            </a:pPr>
            <a:r>
              <a:rPr lang="en-US" sz="2800" dirty="0"/>
              <a:t>Establish patient centric strategic priorities</a:t>
            </a:r>
          </a:p>
          <a:p>
            <a:pPr marL="458788" indent="-458788">
              <a:buFont typeface="Wingdings" charset="2"/>
              <a:buChar char="q"/>
            </a:pPr>
            <a:r>
              <a:rPr lang="en-US" sz="2800" dirty="0"/>
              <a:t>Establish financial reserve</a:t>
            </a:r>
          </a:p>
          <a:p>
            <a:pPr marL="458788" indent="-458788">
              <a:buFont typeface="Wingdings" charset="2"/>
              <a:buChar char="q"/>
            </a:pPr>
            <a:r>
              <a:rPr lang="en-US" sz="2800" dirty="0"/>
              <a:t>Prevent expense creep</a:t>
            </a:r>
          </a:p>
          <a:p>
            <a:pPr marL="514350" indent="-514350">
              <a:buFont typeface="+mj-lt"/>
              <a:buAutoNum type="alphaU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864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72" y="228600"/>
            <a:ext cx="8291513" cy="576263"/>
          </a:xfrm>
        </p:spPr>
        <p:txBody>
          <a:bodyPr/>
          <a:lstStyle/>
          <a:p>
            <a:r>
              <a:rPr lang="en-US" sz="3200" b="1" dirty="0"/>
              <a:t>Framework priorities summary #2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B3E37-F5E1-45C0-B74C-881A23E96786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4" name="Content Placeholder 8"/>
          <p:cNvSpPr txBox="1">
            <a:spLocks/>
          </p:cNvSpPr>
          <p:nvPr/>
        </p:nvSpPr>
        <p:spPr>
          <a:xfrm>
            <a:off x="152400" y="1066800"/>
            <a:ext cx="8915400" cy="2681744"/>
          </a:xfrm>
          <a:prstGeom prst="rect">
            <a:avLst/>
          </a:prstGeom>
          <a:noFill/>
          <a:ln w="12700"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buFont typeface="Wingdings" charset="2"/>
              <a:buChar char="q"/>
            </a:pPr>
            <a:r>
              <a:rPr lang="en-US" sz="2800" dirty="0"/>
              <a:t>Align Framework and budget</a:t>
            </a:r>
          </a:p>
          <a:p>
            <a:pPr marL="458788" indent="-458788">
              <a:buFont typeface="Wingdings" charset="2"/>
              <a:buChar char="q"/>
            </a:pPr>
            <a:r>
              <a:rPr lang="en-US" sz="2800" dirty="0"/>
              <a:t>Establish operating contingency</a:t>
            </a:r>
          </a:p>
          <a:p>
            <a:pPr marL="458788" indent="-458788">
              <a:buFont typeface="Wingdings" charset="2"/>
              <a:buChar char="q"/>
            </a:pPr>
            <a:r>
              <a:rPr lang="en-US" sz="2800" dirty="0"/>
              <a:t>Maximize revenues, minimize costs, build reserves</a:t>
            </a:r>
          </a:p>
          <a:p>
            <a:pPr marL="458788" indent="-458788">
              <a:buFont typeface="Wingdings" charset="2"/>
              <a:buChar char="q"/>
            </a:pPr>
            <a:r>
              <a:rPr lang="en-US" sz="2800" dirty="0"/>
              <a:t>Pursue collaborative association opportunities</a:t>
            </a:r>
          </a:p>
          <a:p>
            <a:pPr marL="458788" indent="-458788">
              <a:buFont typeface="Wingdings" charset="2"/>
              <a:buChar char="q"/>
            </a:pPr>
            <a:r>
              <a:rPr lang="en-US" sz="2800" dirty="0"/>
              <a:t>Align governance work with Framework</a:t>
            </a:r>
          </a:p>
          <a:p>
            <a:pPr marL="458788" indent="-458788">
              <a:buFont typeface="Wingdings" charset="2"/>
              <a:buChar char="q"/>
            </a:pPr>
            <a:r>
              <a:rPr lang="en-US" sz="2800" dirty="0"/>
              <a:t>Prioritize policy renewal work</a:t>
            </a:r>
          </a:p>
          <a:p>
            <a:pPr marL="514350" indent="-514350">
              <a:buFont typeface="+mj-lt"/>
              <a:buAutoNum type="alphaU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724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72" y="228600"/>
            <a:ext cx="8291513" cy="576263"/>
          </a:xfrm>
        </p:spPr>
        <p:txBody>
          <a:bodyPr/>
          <a:lstStyle/>
          <a:p>
            <a:r>
              <a:rPr lang="en-US" sz="3200" b="1" dirty="0"/>
              <a:t>Framework goals - being developed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B3E37-F5E1-45C0-B74C-881A23E96786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4" name="Content Placeholder 8"/>
          <p:cNvSpPr txBox="1">
            <a:spLocks/>
          </p:cNvSpPr>
          <p:nvPr/>
        </p:nvSpPr>
        <p:spPr>
          <a:xfrm>
            <a:off x="152400" y="1066800"/>
            <a:ext cx="8915400" cy="3276600"/>
          </a:xfrm>
          <a:prstGeom prst="rect">
            <a:avLst/>
          </a:prstGeom>
          <a:noFill/>
          <a:ln w="12700"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50000"/>
              </a:lnSpc>
              <a:buFont typeface="Wingdings" charset="2"/>
              <a:buChar char="q"/>
            </a:pPr>
            <a:r>
              <a:rPr lang="en-US" sz="2800" dirty="0"/>
              <a:t>SJI EMS Operational Key Performance Indicators</a:t>
            </a:r>
          </a:p>
          <a:p>
            <a:pPr marL="458788" indent="-458788">
              <a:lnSpc>
                <a:spcPct val="150000"/>
              </a:lnSpc>
              <a:buFont typeface="Wingdings" charset="2"/>
              <a:buChar char="q"/>
            </a:pPr>
            <a:r>
              <a:rPr lang="en-US" sz="2800" dirty="0"/>
              <a:t>SJC EMS Key Performance Indicators</a:t>
            </a:r>
          </a:p>
          <a:p>
            <a:pPr marL="458788" indent="-458788">
              <a:lnSpc>
                <a:spcPct val="150000"/>
              </a:lnSpc>
              <a:buFont typeface="Wingdings" charset="2"/>
              <a:buChar char="q"/>
            </a:pPr>
            <a:r>
              <a:rPr lang="en-US" sz="2800" dirty="0"/>
              <a:t>Education and training</a:t>
            </a:r>
          </a:p>
          <a:p>
            <a:pPr marL="458788" indent="-458788">
              <a:lnSpc>
                <a:spcPct val="150000"/>
              </a:lnSpc>
              <a:buFont typeface="Wingdings" charset="2"/>
              <a:buChar char="q"/>
            </a:pPr>
            <a:r>
              <a:rPr lang="en-US" sz="2800" dirty="0"/>
              <a:t>Financial performance</a:t>
            </a:r>
          </a:p>
        </p:txBody>
      </p:sp>
    </p:spTree>
    <p:extLst>
      <p:ext uri="{BB962C8B-B14F-4D97-AF65-F5344CB8AC3E}">
        <p14:creationId xmlns:p14="http://schemas.microsoft.com/office/powerpoint/2010/main" val="135154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72" y="228600"/>
            <a:ext cx="8291513" cy="576263"/>
          </a:xfrm>
        </p:spPr>
        <p:txBody>
          <a:bodyPr/>
          <a:lstStyle/>
          <a:p>
            <a:r>
              <a:rPr lang="en-US" sz="3200" b="1" dirty="0"/>
              <a:t>EMS Dashboard - will be developed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B3E37-F5E1-45C0-B74C-881A23E96786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067441"/>
              </p:ext>
            </p:extLst>
          </p:nvPr>
        </p:nvGraphicFramePr>
        <p:xfrm>
          <a:off x="374073" y="995594"/>
          <a:ext cx="840786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6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9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2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269433"/>
              </p:ext>
            </p:extLst>
          </p:nvPr>
        </p:nvGraphicFramePr>
        <p:xfrm>
          <a:off x="401782" y="3702772"/>
          <a:ext cx="840786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6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9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2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84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6345-4F94-4802-AE90-2BC8C3CC1636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6309" y="173681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Orca perspective of EMS organization ...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83792329"/>
              </p:ext>
            </p:extLst>
          </p:nvPr>
        </p:nvGraphicFramePr>
        <p:xfrm>
          <a:off x="254000" y="1701800"/>
          <a:ext cx="8924636" cy="4394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" y="1013325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--------- </a:t>
            </a:r>
            <a:r>
              <a:rPr lang="en-US" sz="3200" b="1" dirty="0"/>
              <a:t>Dedicated </a:t>
            </a:r>
            <a:r>
              <a:rPr lang="en-US" sz="2800" b="1" dirty="0"/>
              <a:t>---------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58411" y="1005954"/>
            <a:ext cx="3358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-- </a:t>
            </a:r>
            <a:r>
              <a:rPr lang="en-US" sz="3200" b="1" dirty="0"/>
              <a:t>Committed</a:t>
            </a:r>
            <a:r>
              <a:rPr lang="en-US" sz="2800" b="1" dirty="0"/>
              <a:t> --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0400" y="1390269"/>
            <a:ext cx="4750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Demonstrated during very </a:t>
            </a:r>
            <a:r>
              <a:rPr lang="en-US"/>
              <a:t>demanding period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51362" y="1390269"/>
            <a:ext cx="3403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Shown during planning process</a:t>
            </a:r>
          </a:p>
        </p:txBody>
      </p:sp>
    </p:spTree>
    <p:extLst>
      <p:ext uri="{BB962C8B-B14F-4D97-AF65-F5344CB8AC3E}">
        <p14:creationId xmlns:p14="http://schemas.microsoft.com/office/powerpoint/2010/main" val="50553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6345-4F94-4802-AE90-2BC8C3CC1636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11394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</a:rPr>
              <a:t>Thanks you for your input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idx="1"/>
          </p:nvPr>
        </p:nvSpPr>
        <p:spPr>
          <a:xfrm>
            <a:off x="914400" y="1468417"/>
            <a:ext cx="9067800" cy="48768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Tom Van Dawark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Orca Partners LLC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206-786-1127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hlinkClick r:id="rId2"/>
              </a:rPr>
              <a:t>tom@orcapartnersllc.com</a:t>
            </a:r>
            <a:endParaRPr lang="en-US" sz="2400" dirty="0"/>
          </a:p>
          <a:p>
            <a:pPr marL="0" indent="0">
              <a:lnSpc>
                <a:spcPct val="10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277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6345-4F94-4802-AE90-2BC8C3CC1636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11394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</a:rPr>
              <a:t>Framework report format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idx="1"/>
          </p:nvPr>
        </p:nvSpPr>
        <p:spPr>
          <a:xfrm>
            <a:off x="152400" y="838200"/>
            <a:ext cx="9182100" cy="5588000"/>
          </a:xfrm>
        </p:spPr>
        <p:txBody>
          <a:bodyPr/>
          <a:lstStyle/>
          <a:p>
            <a:pPr>
              <a:lnSpc>
                <a:spcPts val="4060"/>
              </a:lnSpc>
            </a:pPr>
            <a:r>
              <a:rPr lang="en-US" sz="2800" dirty="0"/>
              <a:t>Introduction; Chief and Board Chair</a:t>
            </a:r>
          </a:p>
          <a:p>
            <a:pPr>
              <a:lnSpc>
                <a:spcPts val="4060"/>
              </a:lnSpc>
            </a:pPr>
            <a:r>
              <a:rPr lang="en-US" sz="2800" dirty="0"/>
              <a:t>About us</a:t>
            </a:r>
          </a:p>
          <a:p>
            <a:pPr>
              <a:lnSpc>
                <a:spcPts val="4060"/>
              </a:lnSpc>
            </a:pPr>
            <a:r>
              <a:rPr lang="en-US" sz="2800" dirty="0"/>
              <a:t>Planning process, purpose and objectives</a:t>
            </a:r>
          </a:p>
          <a:p>
            <a:pPr>
              <a:lnSpc>
                <a:spcPts val="4060"/>
              </a:lnSpc>
            </a:pPr>
            <a:r>
              <a:rPr lang="en-US" sz="2800" dirty="0"/>
              <a:t>Where we are currently; challenges and opportunities</a:t>
            </a:r>
          </a:p>
          <a:p>
            <a:pPr>
              <a:lnSpc>
                <a:spcPts val="4060"/>
              </a:lnSpc>
            </a:pPr>
            <a:r>
              <a:rPr lang="en-US" sz="2800" dirty="0"/>
              <a:t>Where we’re going; Vision and Mission</a:t>
            </a:r>
          </a:p>
          <a:p>
            <a:pPr>
              <a:lnSpc>
                <a:spcPts val="4060"/>
              </a:lnSpc>
            </a:pPr>
            <a:r>
              <a:rPr lang="en-US" sz="2800" dirty="0"/>
              <a:t>How we’re going to get there; Strategies and Values</a:t>
            </a:r>
          </a:p>
          <a:p>
            <a:pPr>
              <a:lnSpc>
                <a:spcPts val="4060"/>
              </a:lnSpc>
            </a:pPr>
            <a:r>
              <a:rPr lang="en-US" sz="2800" dirty="0"/>
              <a:t>How we measure; Goals, Objectives and Dashboard</a:t>
            </a:r>
          </a:p>
          <a:p>
            <a:pPr>
              <a:lnSpc>
                <a:spcPts val="4060"/>
              </a:lnSpc>
            </a:pPr>
            <a:r>
              <a:rPr lang="en-US" sz="2800" dirty="0"/>
              <a:t>Resource requirements; Budget, Capital, Reserves</a:t>
            </a:r>
          </a:p>
          <a:p>
            <a:pPr>
              <a:lnSpc>
                <a:spcPts val="4060"/>
              </a:lnSpc>
            </a:pPr>
            <a:r>
              <a:rPr lang="en-US" sz="2800" dirty="0"/>
              <a:t>Appendices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333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899" y="192325"/>
            <a:ext cx="8291513" cy="576263"/>
          </a:xfrm>
        </p:spPr>
        <p:txBody>
          <a:bodyPr/>
          <a:lstStyle/>
          <a:p>
            <a:r>
              <a:rPr lang="en-US" sz="2800" b="1" dirty="0"/>
              <a:t>1. Community engagement strategy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B3E37-F5E1-45C0-B74C-881A23E96786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4456"/>
              </p:ext>
            </p:extLst>
          </p:nvPr>
        </p:nvGraphicFramePr>
        <p:xfrm>
          <a:off x="206663" y="935036"/>
          <a:ext cx="8686801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1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31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A.</a:t>
                      </a:r>
                      <a:r>
                        <a:rPr lang="en-US" sz="1600" baseline="0" dirty="0"/>
                        <a:t> Establish community engagement programs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Lead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Goal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577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Identify community stakeholders 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Lights and Sirens Newsletter - routine updates, once a quarter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BB0000"/>
                          </a:solidFill>
                        </a:rPr>
                        <a:t>Establish</a:t>
                      </a:r>
                      <a:r>
                        <a:rPr lang="en-US" sz="1400" b="1" baseline="0" dirty="0">
                          <a:solidFill>
                            <a:srgbClr val="BB0000"/>
                          </a:solidFill>
                        </a:rPr>
                        <a:t> 2018 Engagement Plan</a:t>
                      </a:r>
                      <a:endParaRPr lang="en-US" sz="1400" b="1" dirty="0">
                        <a:solidFill>
                          <a:srgbClr val="BB0000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BB0000"/>
                          </a:solidFill>
                        </a:rPr>
                        <a:t>Establish EMS newspaper(s) column for time sensitive updates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BB0000"/>
                          </a:solidFill>
                        </a:rPr>
                        <a:t>Make performance metrics public - signage on building, etc.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BB0000"/>
                          </a:solidFill>
                        </a:rPr>
                        <a:t>Communicate benefits for residents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</a:rPr>
                        <a:t>Utilize patient stories to focus our work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</a:rPr>
                        <a:t>Determine frequency and topics for Town Halls - strong interest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00B050"/>
                          </a:solidFill>
                        </a:rPr>
                        <a:t>Explore the use of social media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Ask</a:t>
                      </a: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community members to volunteer as</a:t>
                      </a: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 a patient for training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Open house - interest once in a while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19618" y="954927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#1 PRIORITY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5899" y="144521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B0000"/>
                </a:solidFill>
              </a:rPr>
              <a:t>✔️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5899" y="120425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B0000"/>
                </a:solidFill>
              </a:rPr>
              <a:t>✔️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10309" y="251224"/>
            <a:ext cx="99270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B0000"/>
                </a:solidFill>
              </a:rPr>
              <a:t>‘A’ task</a:t>
            </a:r>
          </a:p>
          <a:p>
            <a:r>
              <a:rPr lang="en-US" b="1" dirty="0">
                <a:solidFill>
                  <a:srgbClr val="00B050"/>
                </a:solidFill>
              </a:rPr>
              <a:t>‘B’ task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355081"/>
              </p:ext>
            </p:extLst>
          </p:nvPr>
        </p:nvGraphicFramePr>
        <p:xfrm>
          <a:off x="206662" y="3821305"/>
          <a:ext cx="8686801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1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31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B.</a:t>
                      </a:r>
                      <a:r>
                        <a:rPr lang="en-US" sz="1600" baseline="0" dirty="0"/>
                        <a:t> Explore Collaborative Associate Opportunities  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Lead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Goal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577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00B050"/>
                          </a:solidFill>
                        </a:rPr>
                        <a:t>North Region EMS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00B050"/>
                          </a:solidFill>
                        </a:rPr>
                        <a:t>SJI fire district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00B050"/>
                          </a:solidFill>
                        </a:rPr>
                        <a:t>Orcas fire/EMS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00B050"/>
                          </a:solidFill>
                        </a:rPr>
                        <a:t>Lopez fire/EMS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00B050"/>
                          </a:solidFill>
                        </a:rPr>
                        <a:t>Shaw fire/EMS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Airlift NW and Island Air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Sheriff’s office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Peace Health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Community associations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715000" y="3821305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#2 PRIORITY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5899" y="408678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B0000"/>
                </a:solidFill>
              </a:rPr>
              <a:t>✔️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5066" y="428646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B0000"/>
                </a:solidFill>
              </a:rPr>
              <a:t>✔️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5899" y="451899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B0000"/>
                </a:solidFill>
              </a:rPr>
              <a:t>✔️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5899" y="474177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B0000"/>
                </a:solidFill>
              </a:rPr>
              <a:t>✔️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5899" y="495119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B0000"/>
                </a:solidFill>
              </a:rPr>
              <a:t>✔️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8989" y="56457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B0000"/>
                </a:solidFill>
              </a:rPr>
              <a:t>✔️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8989" y="54394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B0000"/>
                </a:solidFill>
              </a:rPr>
              <a:t>✔️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8989" y="517397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B0000"/>
                </a:solidFill>
              </a:rPr>
              <a:t>✔️</a:t>
            </a:r>
          </a:p>
        </p:txBody>
      </p:sp>
    </p:spTree>
    <p:extLst>
      <p:ext uri="{BB962C8B-B14F-4D97-AF65-F5344CB8AC3E}">
        <p14:creationId xmlns:p14="http://schemas.microsoft.com/office/powerpoint/2010/main" val="54067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0942"/>
            <a:ext cx="8915399" cy="4752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/>
              <a:t>EMS capabilities are often only ’seen’ when the team is onsite providing advanced or basic life support.</a:t>
            </a:r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dirty="0"/>
              <a:t>In addition to the critically important onsite work there is a great deal of activity and resources dedicated to before and after an incident, ensuring each 911 call is patient centric and care is efficiently and effectively provided.</a:t>
            </a:r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dirty="0"/>
              <a:t>The strategies and tactics associated with ‘before-during-after’ a call are being reviewed in depth with respect to the cost/value added of each service.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6345-4F94-4802-AE90-2BC8C3CC1636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11280" y="236352"/>
            <a:ext cx="8291513" cy="576263"/>
          </a:xfrm>
        </p:spPr>
        <p:txBody>
          <a:bodyPr/>
          <a:lstStyle/>
          <a:p>
            <a:r>
              <a:rPr lang="en-US" sz="2800" b="1" dirty="0"/>
              <a:t>2. Patient centric strategy </a:t>
            </a:r>
          </a:p>
        </p:txBody>
      </p:sp>
    </p:spTree>
    <p:extLst>
      <p:ext uri="{BB962C8B-B14F-4D97-AF65-F5344CB8AC3E}">
        <p14:creationId xmlns:p14="http://schemas.microsoft.com/office/powerpoint/2010/main" val="111073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280" y="236352"/>
            <a:ext cx="8291513" cy="576263"/>
          </a:xfrm>
        </p:spPr>
        <p:txBody>
          <a:bodyPr/>
          <a:lstStyle/>
          <a:p>
            <a:r>
              <a:rPr lang="en-US" sz="2800" b="1" dirty="0"/>
              <a:t>2. Patient centric strategy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B3E37-F5E1-45C0-B74C-881A23E96786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252354" y="914400"/>
          <a:ext cx="25908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0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B.</a:t>
                      </a:r>
                      <a:r>
                        <a:rPr lang="en-US" sz="1600" baseline="0" dirty="0"/>
                        <a:t> During an event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Advanced</a:t>
                      </a: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 Life Support</a:t>
                      </a: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Patient engagement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Family engagement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Utilize ALS</a:t>
                      </a: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 t</a:t>
                      </a: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raining</a:t>
                      </a:r>
                      <a:endParaRPr lang="en-US" sz="1400" b="1" baseline="0" dirty="0">
                        <a:solidFill>
                          <a:schemeClr val="accent1"/>
                        </a:solidFill>
                      </a:endParaRP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Assist to ER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Fit for jail blood draw</a:t>
                      </a:r>
                    </a:p>
                    <a:p>
                      <a:pPr algn="l">
                        <a:buFontTx/>
                        <a:buNone/>
                      </a:pP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  <a:p>
                      <a:pPr algn="l">
                        <a:buFontTx/>
                        <a:buNone/>
                      </a:pP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  <a:p>
                      <a:pPr algn="l">
                        <a:buFontTx/>
                        <a:buNone/>
                      </a:pP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  <a:p>
                      <a:pPr algn="l">
                        <a:buFontTx/>
                        <a:buNone/>
                      </a:pP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  <a:p>
                      <a:pPr algn="l">
                        <a:buFontTx/>
                        <a:buNone/>
                      </a:pP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  <a:p>
                      <a:pPr algn="l">
                        <a:buFontTx/>
                        <a:buNone/>
                      </a:pP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Basic Life Support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Patient engagement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Family engagement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Utilize BLS</a:t>
                      </a: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 t</a:t>
                      </a: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raining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Assist to ER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Assist ALS as needed</a:t>
                      </a:r>
                    </a:p>
                    <a:p>
                      <a:pPr algn="l">
                        <a:buFontTx/>
                        <a:buNone/>
                      </a:pP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  <a:p>
                      <a:pPr algn="l">
                        <a:buFontTx/>
                        <a:buNone/>
                      </a:pP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  <a:p>
                      <a:pPr algn="l">
                        <a:buFontTx/>
                        <a:buNone/>
                      </a:pP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  <a:p>
                      <a:pPr algn="l">
                        <a:buFontTx/>
                        <a:buNone/>
                      </a:pP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9513" y="914400"/>
          <a:ext cx="28194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9486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A.</a:t>
                      </a:r>
                      <a:r>
                        <a:rPr lang="en-US" sz="1600" baseline="0" dirty="0"/>
                        <a:t> Before an event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ALS training initial 3300 hrs.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UW Med Program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OTEP 1/ mon.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Advanced wilderness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Marine Rescue - WA State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Infectious disease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ACLS &amp; ACLS XP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PALS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Neonatal Rescue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ATLS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SAR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>
                          <a:solidFill>
                            <a:schemeClr val="accent2"/>
                          </a:solidFill>
                        </a:rPr>
                        <a:t>Critical Certifications</a:t>
                      </a:r>
                      <a:endParaRPr lang="en-US" sz="1400" b="1" baseline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BLS training initial 250 hrs.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Initial EMT course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OTEP 2/mon.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WEMT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Marine Rescue - WA State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CPR plus AED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ACLS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PEARS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PHTLS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SAR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046595" y="914400"/>
          <a:ext cx="2887793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7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0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C.</a:t>
                      </a:r>
                      <a:r>
                        <a:rPr lang="en-US" sz="1600" baseline="0" dirty="0"/>
                        <a:t> After an event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Advanced</a:t>
                      </a: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 Life Support</a:t>
                      </a: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Run reviews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Quality Assurance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Quality Improvement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Remedial training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Death notification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Referral for EMS</a:t>
                      </a: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resources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Referral for other services: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--DVSAS, CPS, APS, Mental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--Health, senior services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Patient follow-up</a:t>
                      </a:r>
                    </a:p>
                    <a:p>
                      <a:pPr algn="l">
                        <a:buFontTx/>
                        <a:buNone/>
                      </a:pP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Basic Life Support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Run Reviews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Quality Assurance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Quality Improvement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Remedial training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Referral for EMS</a:t>
                      </a: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resources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Referral for other services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Patient follow-up</a:t>
                      </a:r>
                    </a:p>
                    <a:p>
                      <a:pPr algn="l">
                        <a:buFontTx/>
                        <a:buNone/>
                      </a:pP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  <a:p>
                      <a:pPr algn="l">
                        <a:buFontTx/>
                        <a:buNone/>
                      </a:pP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 rot="5400000">
            <a:off x="2426734" y="5791200"/>
            <a:ext cx="381000" cy="533400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 rot="5400000">
            <a:off x="8316912" y="5798358"/>
            <a:ext cx="381000" cy="533400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 rot="5400000">
            <a:off x="5246134" y="5791200"/>
            <a:ext cx="381000" cy="533400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03334" y="423405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#1 PRIORITY</a:t>
            </a:r>
          </a:p>
        </p:txBody>
      </p:sp>
    </p:spTree>
    <p:extLst>
      <p:ext uri="{BB962C8B-B14F-4D97-AF65-F5344CB8AC3E}">
        <p14:creationId xmlns:p14="http://schemas.microsoft.com/office/powerpoint/2010/main" val="60880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280" y="236352"/>
            <a:ext cx="8291513" cy="576263"/>
          </a:xfrm>
        </p:spPr>
        <p:txBody>
          <a:bodyPr/>
          <a:lstStyle/>
          <a:p>
            <a:r>
              <a:rPr lang="en-US" sz="2800" b="1" dirty="0"/>
              <a:t>2. Patient centric strategy - continued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B3E37-F5E1-45C0-B74C-881A23E96786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252354" y="914400"/>
          <a:ext cx="25908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0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B.</a:t>
                      </a:r>
                      <a:r>
                        <a:rPr lang="en-US" sz="1600" baseline="0" dirty="0"/>
                        <a:t> During an event - con.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ALS</a:t>
                      </a: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 Skills</a:t>
                      </a: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All BLS plus ALS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Advanced airway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Flutter valves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IV - 10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Cardioversion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Advanced medications</a:t>
                      </a:r>
                    </a:p>
                    <a:p>
                      <a:pPr algn="l">
                        <a:buFontTx/>
                        <a:buNone/>
                      </a:pP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BLS</a:t>
                      </a: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Skills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CPR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AED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Wound</a:t>
                      </a: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 care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IV tech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Splinting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Radio communications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Choking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Driving ambulance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Advanced skills preparation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BLS approved medications</a:t>
                      </a:r>
                    </a:p>
                    <a:p>
                      <a:pPr algn="l">
                        <a:buFontTx/>
                        <a:buNone/>
                      </a:pPr>
                      <a:endParaRPr lang="en-US" sz="1400" b="1" baseline="0" dirty="0">
                        <a:solidFill>
                          <a:schemeClr val="accent1"/>
                        </a:solidFill>
                      </a:endParaRPr>
                    </a:p>
                    <a:p>
                      <a:pPr algn="l">
                        <a:buFontTx/>
                        <a:buNone/>
                      </a:pP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9513" y="914400"/>
          <a:ext cx="28194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9486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A.</a:t>
                      </a:r>
                      <a:r>
                        <a:rPr lang="en-US" sz="1600" baseline="0" dirty="0"/>
                        <a:t> Before an event - con.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ALS &amp; BLS drills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Active shooter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Skills and abilities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MCI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Rescue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SAR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Regulatory checks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400" b="1" baseline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ALS &amp; BLS classes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FEMA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ICS 100, 200, 700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WA State Paramedic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WA State EMT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Rig checks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400" b="1" baseline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046595" y="914400"/>
          <a:ext cx="2887793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7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8912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C.</a:t>
                      </a:r>
                      <a:r>
                        <a:rPr lang="en-US" sz="1600" baseline="0" dirty="0"/>
                        <a:t> After an event - con.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466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ALS</a:t>
                      </a: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 &amp; BLS patient assistance</a:t>
                      </a: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1222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Family &amp; friend referrals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Child care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Pet and animal care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Transportation arrangements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Safety</a:t>
                      </a: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 hazards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House marker installation</a:t>
                      </a: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  <a:p>
                      <a:pPr algn="l">
                        <a:buFontTx/>
                        <a:buNone/>
                      </a:pP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 rot="5400000">
            <a:off x="8412293" y="2946400"/>
            <a:ext cx="381000" cy="533400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 rot="5400000">
            <a:off x="5220975" y="5579918"/>
            <a:ext cx="381000" cy="533400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 rot="5400000">
            <a:off x="2533865" y="4326313"/>
            <a:ext cx="381000" cy="533400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280" y="236352"/>
            <a:ext cx="8291513" cy="576263"/>
          </a:xfrm>
        </p:spPr>
        <p:txBody>
          <a:bodyPr/>
          <a:lstStyle/>
          <a:p>
            <a:r>
              <a:rPr lang="en-US" sz="2800" b="1" dirty="0"/>
              <a:t>2. Patient centric strategy - continued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B3E37-F5E1-45C0-B74C-881A23E96786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252354" y="914400"/>
          <a:ext cx="2590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0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B.</a:t>
                      </a:r>
                      <a:r>
                        <a:rPr lang="en-US" sz="1600" baseline="0" dirty="0"/>
                        <a:t> During an event - con.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Education</a:t>
                      </a:r>
                      <a:r>
                        <a:rPr lang="en-US" sz="1400" b="1" baseline="0" dirty="0">
                          <a:solidFill>
                            <a:schemeClr val="accent1"/>
                          </a:solidFill>
                        </a:rPr>
                        <a:t> &amp; Outreach</a:t>
                      </a: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en-US" sz="1400" b="1" baseline="30000" dirty="0">
                          <a:solidFill>
                            <a:schemeClr val="accent1"/>
                          </a:solidFill>
                        </a:rPr>
                        <a:t>st</a:t>
                      </a: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 Aid during events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Fall prevention 1/1</a:t>
                      </a:r>
                    </a:p>
                    <a:p>
                      <a:pPr algn="l">
                        <a:buFontTx/>
                        <a:buNone/>
                      </a:pP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9513" y="914400"/>
          <a:ext cx="28194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9486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A.</a:t>
                      </a:r>
                      <a:r>
                        <a:rPr lang="en-US" sz="1600" baseline="0" dirty="0"/>
                        <a:t> Before an event - con.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Education - classes “in-house”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CPR  and 1</a:t>
                      </a:r>
                      <a:r>
                        <a:rPr lang="en-US" sz="1400" b="1" baseline="30000" dirty="0">
                          <a:solidFill>
                            <a:schemeClr val="accent2"/>
                          </a:solidFill>
                        </a:rPr>
                        <a:t>st</a:t>
                      </a: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 aid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Wilderness 1</a:t>
                      </a:r>
                      <a:r>
                        <a:rPr lang="en-US" sz="1400" b="1" baseline="30000" dirty="0">
                          <a:solidFill>
                            <a:schemeClr val="accent2"/>
                          </a:solidFill>
                        </a:rPr>
                        <a:t>st</a:t>
                      </a: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 Responder, Aid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Wilderness EMT module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Infectious disease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Safe sitter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Advanced Cardio Life Support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Pediatric Advanced Life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Experienced provider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PEARS and PHTLS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Poison Board and Box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Outreach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Kid’s don’t float program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Every 15 minutes; driving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Fall prevention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Blood pressure clinic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Safety Fair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Touch a Truck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Car seats and bike helmets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046595" y="914400"/>
          <a:ext cx="2887793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7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0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C.</a:t>
                      </a:r>
                      <a:r>
                        <a:rPr lang="en-US" sz="1600" baseline="0" dirty="0"/>
                        <a:t> After an event - con.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Education &amp; Outreach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BP Clinic follow-up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Safe Sitter 1/1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Fall prevention 1/1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Car seats and bike helmets </a:t>
                      </a:r>
                    </a:p>
                    <a:p>
                      <a:pPr algn="l">
                        <a:buFontTx/>
                        <a:buNone/>
                      </a:pP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7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68" y="141991"/>
            <a:ext cx="8291513" cy="576263"/>
          </a:xfrm>
        </p:spPr>
        <p:txBody>
          <a:bodyPr/>
          <a:lstStyle/>
          <a:p>
            <a:r>
              <a:rPr lang="en-US" sz="2800" b="1" dirty="0"/>
              <a:t>3. One team strategy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B3E37-F5E1-45C0-B74C-881A23E96786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384922"/>
              </p:ext>
            </p:extLst>
          </p:nvPr>
        </p:nvGraphicFramePr>
        <p:xfrm>
          <a:off x="152401" y="2590800"/>
          <a:ext cx="8815985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3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3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31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B.</a:t>
                      </a:r>
                      <a:r>
                        <a:rPr lang="en-US" sz="1600" baseline="0" dirty="0"/>
                        <a:t> Align organization structure with Framework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577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Establish a structure renewal team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Identify current structure challenges and opportunities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Identify current roles and responsibilities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Align functions with strategic framework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Establish draft organization structure alternatives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Align personnel with selected alternative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Engage all stakeholders, communicate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435993"/>
              </p:ext>
            </p:extLst>
          </p:nvPr>
        </p:nvGraphicFramePr>
        <p:xfrm>
          <a:off x="152401" y="1022067"/>
          <a:ext cx="8815985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3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3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31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A.</a:t>
                      </a:r>
                      <a:r>
                        <a:rPr lang="en-US" sz="1600" baseline="0" dirty="0"/>
                        <a:t> Continually enhance governance effectiveness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577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Align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work with Strategic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 Framework - build into annual work plan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Establish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 governance role, management responsibility compact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Commissioner position descriptions, annual evaluations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New commissioner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 orientation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</a:rPr>
                        <a:t>Commissioner</a:t>
                      </a:r>
                      <a:r>
                        <a:rPr lang="en-US" sz="1400" b="1" baseline="0" dirty="0">
                          <a:solidFill>
                            <a:srgbClr val="00B050"/>
                          </a:solidFill>
                        </a:rPr>
                        <a:t> continuous learning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658537"/>
              </p:ext>
            </p:extLst>
          </p:nvPr>
        </p:nvGraphicFramePr>
        <p:xfrm>
          <a:off x="152400" y="4586253"/>
          <a:ext cx="8815985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3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3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31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C.</a:t>
                      </a:r>
                      <a:r>
                        <a:rPr lang="en-US" sz="1600" baseline="0" dirty="0"/>
                        <a:t> Align roles and responsibilities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577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Superintendent,</a:t>
                      </a: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Chief,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</a:rPr>
                        <a:t>opns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/admin staff, m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ed staff,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medics,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EMT’s,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LT’s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Establish position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 descriptions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00B050"/>
                          </a:solidFill>
                        </a:rPr>
                        <a:t>Train and coach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00B050"/>
                          </a:solidFill>
                        </a:rPr>
                        <a:t>Conduct 3 month evaluations in roles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Prepare</a:t>
                      </a: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 succession plans</a:t>
                      </a:r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10309" y="251224"/>
            <a:ext cx="99270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B0000"/>
                </a:solidFill>
              </a:rPr>
              <a:t>‘A’ task</a:t>
            </a:r>
          </a:p>
          <a:p>
            <a:r>
              <a:rPr lang="en-US" b="1" dirty="0">
                <a:solidFill>
                  <a:srgbClr val="00B050"/>
                </a:solidFill>
              </a:rPr>
              <a:t>‘B’ task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81600" y="1001469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#2 PRIORITY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81598" y="2556568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#1 PRIORITY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1599" y="4573857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#1 PRIORITY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" y="29259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B0000"/>
                </a:solidFill>
              </a:rPr>
              <a:t>✔️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4876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B0000"/>
                </a:solidFill>
              </a:rPr>
              <a:t>✔️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" y="30932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B0000"/>
                </a:solidFill>
              </a:rPr>
              <a:t>✔️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" y="32952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B0000"/>
                </a:solidFill>
              </a:rPr>
              <a:t>✔️</a:t>
            </a:r>
          </a:p>
        </p:txBody>
      </p:sp>
    </p:spTree>
    <p:extLst>
      <p:ext uri="{BB962C8B-B14F-4D97-AF65-F5344CB8AC3E}">
        <p14:creationId xmlns:p14="http://schemas.microsoft.com/office/powerpoint/2010/main" val="92181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68" y="141991"/>
            <a:ext cx="8291513" cy="576263"/>
          </a:xfrm>
        </p:spPr>
        <p:txBody>
          <a:bodyPr/>
          <a:lstStyle/>
          <a:p>
            <a:r>
              <a:rPr lang="en-US" sz="2800" b="1" dirty="0"/>
              <a:t>3. One team strategy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B3E37-F5E1-45C0-B74C-881A23E96786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135407"/>
              </p:ext>
            </p:extLst>
          </p:nvPr>
        </p:nvGraphicFramePr>
        <p:xfrm>
          <a:off x="190265" y="1018834"/>
          <a:ext cx="861591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3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31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D.</a:t>
                      </a:r>
                      <a:r>
                        <a:rPr lang="en-US" sz="1600" baseline="0" dirty="0"/>
                        <a:t> Enhance EMT engagement - one team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577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Renew organization structure, with EMT input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Establish varied interests, needs and aspirations of each EMT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Determine how to build upon diversity to create a collaborate team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Establish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 appropriate resources to enhance and retain the EMT team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Develop</a:t>
                      </a: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 a program to recruit new EMT’s</a:t>
                      </a:r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80340" y="3276600"/>
          <a:ext cx="868679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6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3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31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E.</a:t>
                      </a:r>
                      <a:r>
                        <a:rPr lang="en-US" sz="1600" baseline="0" dirty="0"/>
                        <a:t> Ensure SJI EMS is a competitive, supportive, fun place to wor</a:t>
                      </a:r>
                      <a:r>
                        <a:rPr lang="en-US" sz="1600" u="sng" baseline="0" dirty="0"/>
                        <a:t>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3039">
                <a:tc>
                  <a:txBody>
                    <a:bodyPr/>
                    <a:lstStyle/>
                    <a:p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Competitive compensation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Reasonable work hours and work shifts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Competitive benefits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Clear</a:t>
                      </a: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 roles and responsibilities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Selection policies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E</a:t>
                      </a: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valuation policies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Recognition policies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Accountability policies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Retention policies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Training policies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Coaching opportunities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Safety policy adherence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Burn out recognition and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10309" y="251224"/>
            <a:ext cx="99270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B0000"/>
                </a:solidFill>
              </a:rPr>
              <a:t>‘A’ task</a:t>
            </a:r>
          </a:p>
          <a:p>
            <a:r>
              <a:rPr lang="en-US" b="1" dirty="0">
                <a:solidFill>
                  <a:srgbClr val="00B050"/>
                </a:solidFill>
              </a:rPr>
              <a:t>‘B’ task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0600" y="1018834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#1 PRIORITY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29200" y="3733800"/>
            <a:ext cx="2283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#2 PRIORITY</a:t>
            </a:r>
          </a:p>
          <a:p>
            <a:r>
              <a:rPr lang="en-US" b="1" dirty="0">
                <a:solidFill>
                  <a:schemeClr val="accent2"/>
                </a:solidFill>
              </a:rPr>
              <a:t>Task priorities TBD</a:t>
            </a:r>
          </a:p>
        </p:txBody>
      </p:sp>
    </p:spTree>
    <p:extLst>
      <p:ext uri="{BB962C8B-B14F-4D97-AF65-F5344CB8AC3E}">
        <p14:creationId xmlns:p14="http://schemas.microsoft.com/office/powerpoint/2010/main" val="103656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880" y="148953"/>
            <a:ext cx="8291513" cy="576263"/>
          </a:xfrm>
        </p:spPr>
        <p:txBody>
          <a:bodyPr/>
          <a:lstStyle/>
          <a:p>
            <a:r>
              <a:rPr lang="en-US" sz="2800" b="1" dirty="0"/>
              <a:t>4. Management system strategy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B3E37-F5E1-45C0-B74C-881A23E96786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146083"/>
              </p:ext>
            </p:extLst>
          </p:nvPr>
        </p:nvGraphicFramePr>
        <p:xfrm>
          <a:off x="289675" y="2819400"/>
          <a:ext cx="8615919" cy="153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3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B.</a:t>
                      </a:r>
                      <a:r>
                        <a:rPr lang="en-US" sz="1600" baseline="0" dirty="0"/>
                        <a:t>  Implement the strategic framework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577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Prepare visual tools; posters, work area placards, badges?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Utilize the framework routinely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</a:rPr>
                        <a:t>Make critical decisions with framework “in-hand”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00B050"/>
                          </a:solidFill>
                        </a:rPr>
                        <a:t>Embed framework components in all policies and procedures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00B050"/>
                          </a:solidFill>
                        </a:rPr>
                        <a:t>Support embedding values with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460278"/>
              </p:ext>
            </p:extLst>
          </p:nvPr>
        </p:nvGraphicFramePr>
        <p:xfrm>
          <a:off x="289676" y="919988"/>
          <a:ext cx="8615919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3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A.</a:t>
                      </a:r>
                      <a:r>
                        <a:rPr lang="en-US" sz="1600" baseline="0" dirty="0"/>
                        <a:t>  Support change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577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rgbClr val="00B050"/>
                          </a:solidFill>
                        </a:rPr>
                        <a:t>Be clear about the need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i="0" baseline="0" dirty="0">
                          <a:solidFill>
                            <a:srgbClr val="00B050"/>
                          </a:solidFill>
                        </a:rPr>
                        <a:t>Understand the barriers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i="0" baseline="0" dirty="0">
                          <a:solidFill>
                            <a:srgbClr val="00B050"/>
                          </a:solidFill>
                        </a:rPr>
                        <a:t>Identify the opportunities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i="0" baseline="0" dirty="0">
                          <a:solidFill>
                            <a:srgbClr val="00B050"/>
                          </a:solidFill>
                        </a:rPr>
                        <a:t>Prioritize the work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Pick the low hanging fruit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Deploy learnings to other priorities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847844"/>
              </p:ext>
            </p:extLst>
          </p:nvPr>
        </p:nvGraphicFramePr>
        <p:xfrm>
          <a:off x="312766" y="4526788"/>
          <a:ext cx="861591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3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C.</a:t>
                      </a:r>
                      <a:r>
                        <a:rPr lang="en-US" sz="1600" baseline="0" dirty="0"/>
                        <a:t>  Enhance internal communication effectiveness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577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Determine communication challenges and opportunities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Establish a communication policy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Utilize the policy routinely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310309" y="251224"/>
            <a:ext cx="99270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B0000"/>
                </a:solidFill>
              </a:rPr>
              <a:t>‘A’ task</a:t>
            </a:r>
          </a:p>
          <a:p>
            <a:r>
              <a:rPr lang="en-US" b="1" dirty="0">
                <a:solidFill>
                  <a:srgbClr val="00B050"/>
                </a:solidFill>
              </a:rPr>
              <a:t>‘B’ task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0" y="919988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#1 PRIORITY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4551656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#2 </a:t>
            </a:r>
            <a:r>
              <a:rPr lang="en-US" b="1" dirty="0"/>
              <a:t>PRIORITY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96337" y="2810224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#1 PRIORITY</a:t>
            </a:r>
          </a:p>
        </p:txBody>
      </p:sp>
    </p:spTree>
    <p:extLst>
      <p:ext uri="{BB962C8B-B14F-4D97-AF65-F5344CB8AC3E}">
        <p14:creationId xmlns:p14="http://schemas.microsoft.com/office/powerpoint/2010/main" val="119321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mrGOHOxF022ZIg2oT2dDg"/>
</p:tagLst>
</file>

<file path=ppt/theme/theme1.xml><?xml version="1.0" encoding="utf-8"?>
<a:theme xmlns:a="http://schemas.openxmlformats.org/drawingml/2006/main" name="Default Design">
  <a:themeElements>
    <a:clrScheme name="Default Design 5">
      <a:dk1>
        <a:srgbClr val="B3CCE6"/>
      </a:dk1>
      <a:lt1>
        <a:srgbClr val="FFFFFF"/>
      </a:lt1>
      <a:dk2>
        <a:srgbClr val="6698CC"/>
      </a:dk2>
      <a:lt2>
        <a:srgbClr val="FFFFFF"/>
      </a:lt2>
      <a:accent1>
        <a:srgbClr val="336599"/>
      </a:accent1>
      <a:accent2>
        <a:srgbClr val="2E4C6B"/>
      </a:accent2>
      <a:accent3>
        <a:srgbClr val="B8CAE2"/>
      </a:accent3>
      <a:accent4>
        <a:srgbClr val="DADADA"/>
      </a:accent4>
      <a:accent5>
        <a:srgbClr val="ADB8CA"/>
      </a:accent5>
      <a:accent6>
        <a:srgbClr val="294460"/>
      </a:accent6>
      <a:hlink>
        <a:srgbClr val="0B54A3"/>
      </a:hlink>
      <a:folHlink>
        <a:srgbClr val="0B73E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5A58"/>
        </a:dk1>
        <a:lt1>
          <a:srgbClr val="FFFFFF"/>
        </a:lt1>
        <a:dk2>
          <a:srgbClr val="008080"/>
        </a:dk2>
        <a:lt2>
          <a:srgbClr val="FFFFCC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DBA6"/>
        </a:lt1>
        <a:dk2>
          <a:srgbClr val="000000"/>
        </a:dk2>
        <a:lt2>
          <a:srgbClr val="FFAC31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66CCCC"/>
        </a:dk1>
        <a:lt1>
          <a:srgbClr val="FFFFFF"/>
        </a:lt1>
        <a:dk2>
          <a:srgbClr val="2E6B6B"/>
        </a:dk2>
        <a:lt2>
          <a:srgbClr val="FFFFFF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9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JIEMS Strategic Planning June 20.potx" id="{2F0C1C48-625C-5D44-B5ED-56C232C2E151}" vid="{0FA55AFB-ED29-5D48-8119-E4C0328F4A50}"/>
    </a:ext>
  </a:extLst>
</a:theme>
</file>

<file path=ppt/theme/theme10.xml><?xml version="1.0" encoding="utf-8"?>
<a:theme xmlns:a="http://schemas.openxmlformats.org/drawingml/2006/main" name="20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JIEMS Strategic Planning June 20.potx" id="{2F0C1C48-625C-5D44-B5ED-56C232C2E151}" vid="{89C2BF77-E014-E843-9C7E-C7FB8C41F31E}"/>
    </a:ext>
  </a:extLst>
</a:theme>
</file>

<file path=ppt/theme/theme11.xml><?xml version="1.0" encoding="utf-8"?>
<a:theme xmlns:a="http://schemas.openxmlformats.org/drawingml/2006/main" name="2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JIEMS Strategic Planning June 20.potx" id="{2F0C1C48-625C-5D44-B5ED-56C232C2E151}" vid="{C3F76089-FFD3-4249-B739-7378E27BA868}"/>
    </a:ext>
  </a:extLst>
</a:theme>
</file>

<file path=ppt/theme/theme12.xml><?xml version="1.0" encoding="utf-8"?>
<a:theme xmlns:a="http://schemas.openxmlformats.org/drawingml/2006/main" name="2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JIEMS Strategic Planning June 20.potx" id="{2F0C1C48-625C-5D44-B5ED-56C232C2E151}" vid="{E1E21FDB-EB1B-044B-B4EC-30EA6A0E4874}"/>
    </a:ext>
  </a:extLst>
</a:theme>
</file>

<file path=ppt/theme/theme13.xml><?xml version="1.0" encoding="utf-8"?>
<a:theme xmlns:a="http://schemas.openxmlformats.org/drawingml/2006/main" name="2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JIEMS Strategic Planning June 20.potx" id="{2F0C1C48-625C-5D44-B5ED-56C232C2E151}" vid="{0969DB3D-D142-1A48-8ACF-B83B4EAA2EFA}"/>
    </a:ext>
  </a:ext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4">
      <a:dk1>
        <a:sysClr val="windowText" lastClr="000000"/>
      </a:dk1>
      <a:lt1>
        <a:sysClr val="window" lastClr="FFFFFF"/>
      </a:lt1>
      <a:dk2>
        <a:srgbClr val="7F7F7F"/>
      </a:dk2>
      <a:lt2>
        <a:srgbClr val="F3F3F3"/>
      </a:lt2>
      <a:accent1>
        <a:srgbClr val="306EAB"/>
      </a:accent1>
      <a:accent2>
        <a:srgbClr val="CE202A"/>
      </a:accent2>
      <a:accent3>
        <a:srgbClr val="219D0D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JIEMS Strategic Planning June 20.potx" id="{2F0C1C48-625C-5D44-B5ED-56C232C2E151}" vid="{5F436B8E-17E0-1E46-9049-171EC259E8AE}"/>
    </a:ext>
  </a:extLst>
</a:theme>
</file>

<file path=ppt/theme/theme3.xml><?xml version="1.0" encoding="utf-8"?>
<a:theme xmlns:a="http://schemas.openxmlformats.org/drawingml/2006/main" name="1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JIEMS Strategic Planning June 20.potx" id="{2F0C1C48-625C-5D44-B5ED-56C232C2E151}" vid="{DC4828C3-146D-3D48-9DC9-A09BE52A45C2}"/>
    </a:ext>
  </a:extLst>
</a:theme>
</file>

<file path=ppt/theme/theme4.xml><?xml version="1.0" encoding="utf-8"?>
<a:theme xmlns:a="http://schemas.openxmlformats.org/drawingml/2006/main" name="1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JIEMS Strategic Planning June 20.potx" id="{2F0C1C48-625C-5D44-B5ED-56C232C2E151}" vid="{4A017B1A-E2B1-C645-A086-12D1A645936F}"/>
    </a:ext>
  </a:extLst>
</a:theme>
</file>

<file path=ppt/theme/theme5.xml><?xml version="1.0" encoding="utf-8"?>
<a:theme xmlns:a="http://schemas.openxmlformats.org/drawingml/2006/main" name="1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JIEMS Strategic Planning June 20.potx" id="{2F0C1C48-625C-5D44-B5ED-56C232C2E151}" vid="{7A103533-A8B1-714F-88F6-1B98114B7DF5}"/>
    </a:ext>
  </a:extLst>
</a:theme>
</file>

<file path=ppt/theme/theme6.xml><?xml version="1.0" encoding="utf-8"?>
<a:theme xmlns:a="http://schemas.openxmlformats.org/drawingml/2006/main" name="1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JIEMS Strategic Planning June 20.potx" id="{2F0C1C48-625C-5D44-B5ED-56C232C2E151}" vid="{B208E92D-8235-474C-A89D-8667F2E223C4}"/>
    </a:ext>
  </a:extLst>
</a:theme>
</file>

<file path=ppt/theme/theme7.xml><?xml version="1.0" encoding="utf-8"?>
<a:theme xmlns:a="http://schemas.openxmlformats.org/drawingml/2006/main" name="1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JIEMS Strategic Planning June 20.potx" id="{2F0C1C48-625C-5D44-B5ED-56C232C2E151}" vid="{6AD28165-7945-E947-9116-90CE94053614}"/>
    </a:ext>
  </a:extLst>
</a:theme>
</file>

<file path=ppt/theme/theme8.xml><?xml version="1.0" encoding="utf-8"?>
<a:theme xmlns:a="http://schemas.openxmlformats.org/drawingml/2006/main" name="18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JIEMS Strategic Planning June 20.potx" id="{2F0C1C48-625C-5D44-B5ED-56C232C2E151}" vid="{AF79C7D0-E391-BC45-843B-B9FA14C62681}"/>
    </a:ext>
  </a:extLst>
</a:theme>
</file>

<file path=ppt/theme/theme9.xml><?xml version="1.0" encoding="utf-8"?>
<a:theme xmlns:a="http://schemas.openxmlformats.org/drawingml/2006/main" name="19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JIEMS Strategic Planning June 20.potx" id="{2F0C1C48-625C-5D44-B5ED-56C232C2E151}" vid="{15B48462-BB3E-7D44-8B54-4CCD944935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26187</TotalTime>
  <Words>1671</Words>
  <Application>Microsoft Office PowerPoint</Application>
  <PresentationFormat>On-screen Show (4:3)</PresentationFormat>
  <Paragraphs>456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19</vt:i4>
      </vt:variant>
    </vt:vector>
  </HeadingPairs>
  <TitlesOfParts>
    <vt:vector size="36" baseType="lpstr">
      <vt:lpstr>Arial</vt:lpstr>
      <vt:lpstr>Calibri</vt:lpstr>
      <vt:lpstr>Calibri Light</vt:lpstr>
      <vt:lpstr>Wingdings</vt:lpstr>
      <vt:lpstr>Default Design</vt:lpstr>
      <vt:lpstr>1_Office Theme</vt:lpstr>
      <vt:lpstr>13_Custom Design</vt:lpstr>
      <vt:lpstr>14_Custom Design</vt:lpstr>
      <vt:lpstr>15_Custom Design</vt:lpstr>
      <vt:lpstr>16_Custom Design</vt:lpstr>
      <vt:lpstr>17_Custom Design</vt:lpstr>
      <vt:lpstr>18_Custom Design</vt:lpstr>
      <vt:lpstr>19_Custom Design</vt:lpstr>
      <vt:lpstr>20_Custom Design</vt:lpstr>
      <vt:lpstr>21_Custom Design</vt:lpstr>
      <vt:lpstr>22_Custom Design</vt:lpstr>
      <vt:lpstr>23_Custom Design</vt:lpstr>
      <vt:lpstr>PowerPoint Presentation</vt:lpstr>
      <vt:lpstr>1. Community engagement strategy </vt:lpstr>
      <vt:lpstr>2. Patient centric strategy </vt:lpstr>
      <vt:lpstr>2. Patient centric strategy </vt:lpstr>
      <vt:lpstr>2. Patient centric strategy - continued</vt:lpstr>
      <vt:lpstr>2. Patient centric strategy - continued</vt:lpstr>
      <vt:lpstr>3. One team strategy </vt:lpstr>
      <vt:lpstr>3. One team strategy </vt:lpstr>
      <vt:lpstr>4. Management system strategy </vt:lpstr>
      <vt:lpstr>4. Management system strategy - cont.</vt:lpstr>
      <vt:lpstr>5. Financial stewardship strategy </vt:lpstr>
      <vt:lpstr>5. Financial stewardship strategy - cont.  </vt:lpstr>
      <vt:lpstr>Framework priorities summary #1</vt:lpstr>
      <vt:lpstr>Framework priorities summary #2</vt:lpstr>
      <vt:lpstr>Framework goals - being developed</vt:lpstr>
      <vt:lpstr>EMS Dashboard - will be developed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in here</dc:title>
  <dc:creator>tom van dawark</dc:creator>
  <cp:lastModifiedBy>Pam Hutchins</cp:lastModifiedBy>
  <cp:revision>1199</cp:revision>
  <cp:lastPrinted>2017-09-29T22:42:14Z</cp:lastPrinted>
  <dcterms:created xsi:type="dcterms:W3CDTF">2016-04-01T21:42:40Z</dcterms:created>
  <dcterms:modified xsi:type="dcterms:W3CDTF">2017-09-29T23:36:18Z</dcterms:modified>
</cp:coreProperties>
</file>